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8" r:id="rId1"/>
  </p:sldMasterIdLst>
  <p:notesMasterIdLst>
    <p:notesMasterId r:id="rId44"/>
  </p:notes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304" r:id="rId14"/>
    <p:sldId id="276" r:id="rId15"/>
    <p:sldId id="278" r:id="rId16"/>
    <p:sldId id="277" r:id="rId17"/>
    <p:sldId id="279" r:id="rId18"/>
    <p:sldId id="280" r:id="rId19"/>
    <p:sldId id="281" r:id="rId20"/>
    <p:sldId id="285" r:id="rId21"/>
    <p:sldId id="286" r:id="rId22"/>
    <p:sldId id="287" r:id="rId23"/>
    <p:sldId id="289" r:id="rId24"/>
    <p:sldId id="288" r:id="rId25"/>
    <p:sldId id="290" r:id="rId26"/>
    <p:sldId id="291" r:id="rId27"/>
    <p:sldId id="292" r:id="rId28"/>
    <p:sldId id="296" r:id="rId29"/>
    <p:sldId id="294" r:id="rId30"/>
    <p:sldId id="293" r:id="rId31"/>
    <p:sldId id="295" r:id="rId32"/>
    <p:sldId id="297" r:id="rId33"/>
    <p:sldId id="299" r:id="rId34"/>
    <p:sldId id="300" r:id="rId35"/>
    <p:sldId id="301" r:id="rId36"/>
    <p:sldId id="302" r:id="rId37"/>
    <p:sldId id="305" r:id="rId38"/>
    <p:sldId id="303" r:id="rId39"/>
    <p:sldId id="282" r:id="rId40"/>
    <p:sldId id="306" r:id="rId41"/>
    <p:sldId id="264" r:id="rId42"/>
    <p:sldId id="263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F3"/>
    <a:srgbClr val="0033CC"/>
    <a:srgbClr val="66FFFF"/>
    <a:srgbClr val="FF0000"/>
    <a:srgbClr val="E84A18"/>
    <a:srgbClr val="EFB511"/>
    <a:srgbClr val="E5EBF1"/>
    <a:srgbClr val="9EB7BD"/>
    <a:srgbClr val="E5F1E4"/>
    <a:srgbClr val="7B94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2857" autoAdjust="0"/>
  </p:normalViewPr>
  <p:slideViewPr>
    <p:cSldViewPr snapToGrid="0">
      <p:cViewPr varScale="1">
        <p:scale>
          <a:sx n="80" d="100"/>
          <a:sy n="80" d="100"/>
        </p:scale>
        <p:origin x="119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6D97E7-86EC-420D-8575-8295EE29064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79D6184-35DA-427B-B907-168B8B98107C}">
      <dgm:prSet custT="1"/>
      <dgm:spPr/>
      <dgm:t>
        <a:bodyPr/>
        <a:lstStyle/>
        <a:p>
          <a:r>
            <a:rPr lang="en-US" sz="3200" baseline="0" dirty="0">
              <a:latin typeface="Arial Nova" panose="020B0504020202020204" pitchFamily="34" charset="0"/>
              <a:ea typeface="宋体" panose="02010600030101010101" pitchFamily="2" charset="-122"/>
            </a:rPr>
            <a:t>3.1 </a:t>
          </a:r>
          <a:r>
            <a:rPr lang="zh-CN" sz="3200" baseline="0" dirty="0">
              <a:latin typeface="Arial Nova" panose="020B0504020202020204" pitchFamily="34" charset="0"/>
              <a:ea typeface="宋体" panose="02010600030101010101" pitchFamily="2" charset="-122"/>
            </a:rPr>
            <a:t>基本方法</a:t>
          </a:r>
          <a:endParaRPr lang="en-US" sz="3200" baseline="0" dirty="0">
            <a:latin typeface="Arial Nova" panose="020B0504020202020204" pitchFamily="34" charset="0"/>
            <a:ea typeface="宋体" panose="02010600030101010101" pitchFamily="2" charset="-122"/>
          </a:endParaRPr>
        </a:p>
      </dgm:t>
    </dgm:pt>
    <dgm:pt modelId="{25383223-395A-47C0-9BA8-2A26EE47CDBA}" type="parTrans" cxnId="{3B2E601D-26F4-45BE-B3B6-1BF8D0155D04}">
      <dgm:prSet/>
      <dgm:spPr/>
      <dgm:t>
        <a:bodyPr/>
        <a:lstStyle/>
        <a:p>
          <a:endParaRPr lang="en-US" sz="3200" baseline="0">
            <a:latin typeface="Arial Nova" panose="020B0504020202020204" pitchFamily="34" charset="0"/>
            <a:ea typeface="宋体" panose="02010600030101010101" pitchFamily="2" charset="-122"/>
          </a:endParaRPr>
        </a:p>
      </dgm:t>
    </dgm:pt>
    <dgm:pt modelId="{B70CC1FE-104F-4B25-BD61-139C4BE1A867}" type="sibTrans" cxnId="{3B2E601D-26F4-45BE-B3B6-1BF8D0155D04}">
      <dgm:prSet/>
      <dgm:spPr/>
      <dgm:t>
        <a:bodyPr/>
        <a:lstStyle/>
        <a:p>
          <a:endParaRPr lang="en-US" sz="3200" baseline="0">
            <a:latin typeface="Arial Nova" panose="020B0504020202020204" pitchFamily="34" charset="0"/>
            <a:ea typeface="宋体" panose="02010600030101010101" pitchFamily="2" charset="-122"/>
          </a:endParaRPr>
        </a:p>
      </dgm:t>
    </dgm:pt>
    <dgm:pt modelId="{C10EB6D0-D466-4C39-B315-D339467E9D13}">
      <dgm:prSet custT="1"/>
      <dgm:spPr/>
      <dgm:t>
        <a:bodyPr/>
        <a:lstStyle/>
        <a:p>
          <a:r>
            <a:rPr lang="en-US" sz="3200" baseline="0" dirty="0">
              <a:latin typeface="Arial Nova" panose="020B0504020202020204" pitchFamily="34" charset="0"/>
              <a:ea typeface="宋体" panose="02010600030101010101" pitchFamily="2" charset="-122"/>
            </a:rPr>
            <a:t>3.2 </a:t>
          </a:r>
          <a:r>
            <a:rPr lang="zh-CN" sz="3200" baseline="0" dirty="0">
              <a:latin typeface="Arial Nova" panose="020B0504020202020204" pitchFamily="34" charset="0"/>
              <a:ea typeface="宋体" panose="02010600030101010101" pitchFamily="2" charset="-122"/>
            </a:rPr>
            <a:t>数据选择</a:t>
          </a:r>
          <a:endParaRPr lang="en-US" sz="3200" baseline="0" dirty="0">
            <a:latin typeface="Arial Nova" panose="020B0504020202020204" pitchFamily="34" charset="0"/>
            <a:ea typeface="宋体" panose="02010600030101010101" pitchFamily="2" charset="-122"/>
          </a:endParaRPr>
        </a:p>
      </dgm:t>
    </dgm:pt>
    <dgm:pt modelId="{36F84664-42C7-4099-88BE-8CB55BA3A33A}" type="parTrans" cxnId="{414A2165-6230-42A3-9DD8-F2B765ED8AF5}">
      <dgm:prSet/>
      <dgm:spPr/>
      <dgm:t>
        <a:bodyPr/>
        <a:lstStyle/>
        <a:p>
          <a:endParaRPr lang="en-US" sz="3200" baseline="0">
            <a:latin typeface="Arial Nova" panose="020B0504020202020204" pitchFamily="34" charset="0"/>
            <a:ea typeface="宋体" panose="02010600030101010101" pitchFamily="2" charset="-122"/>
          </a:endParaRPr>
        </a:p>
      </dgm:t>
    </dgm:pt>
    <dgm:pt modelId="{5A04DDAB-1EB5-4BAC-A1A7-6B6B180C1AB9}" type="sibTrans" cxnId="{414A2165-6230-42A3-9DD8-F2B765ED8AF5}">
      <dgm:prSet/>
      <dgm:spPr/>
      <dgm:t>
        <a:bodyPr/>
        <a:lstStyle/>
        <a:p>
          <a:endParaRPr lang="en-US" sz="3200" baseline="0">
            <a:latin typeface="Arial Nova" panose="020B0504020202020204" pitchFamily="34" charset="0"/>
            <a:ea typeface="宋体" panose="02010600030101010101" pitchFamily="2" charset="-122"/>
          </a:endParaRPr>
        </a:p>
      </dgm:t>
    </dgm:pt>
    <dgm:pt modelId="{A8EB4908-5372-4E73-92F9-14B9D211BCC0}">
      <dgm:prSet custT="1"/>
      <dgm:spPr/>
      <dgm:t>
        <a:bodyPr/>
        <a:lstStyle/>
        <a:p>
          <a:r>
            <a:rPr lang="en-US" sz="3200" baseline="0">
              <a:latin typeface="Arial Nova" panose="020B0504020202020204" pitchFamily="34" charset="0"/>
              <a:ea typeface="宋体" panose="02010600030101010101" pitchFamily="2" charset="-122"/>
            </a:rPr>
            <a:t>3.3 </a:t>
          </a:r>
          <a:r>
            <a:rPr lang="zh-CN" sz="3200" baseline="0">
              <a:latin typeface="Arial Nova" panose="020B0504020202020204" pitchFamily="34" charset="0"/>
              <a:ea typeface="宋体" panose="02010600030101010101" pitchFamily="2" charset="-122"/>
            </a:rPr>
            <a:t>数据转换</a:t>
          </a:r>
          <a:endParaRPr lang="en-US" sz="3200" baseline="0">
            <a:latin typeface="Arial Nova" panose="020B0504020202020204" pitchFamily="34" charset="0"/>
            <a:ea typeface="宋体" panose="02010600030101010101" pitchFamily="2" charset="-122"/>
          </a:endParaRPr>
        </a:p>
      </dgm:t>
    </dgm:pt>
    <dgm:pt modelId="{27EED1BE-A571-4872-954B-3E3D3F1D88D5}" type="parTrans" cxnId="{D0CB2BA1-0BFB-4F02-A32B-07C23F5A7E91}">
      <dgm:prSet/>
      <dgm:spPr/>
      <dgm:t>
        <a:bodyPr/>
        <a:lstStyle/>
        <a:p>
          <a:endParaRPr lang="en-US" sz="3200" baseline="0">
            <a:latin typeface="Arial Nova" panose="020B0504020202020204" pitchFamily="34" charset="0"/>
            <a:ea typeface="宋体" panose="02010600030101010101" pitchFamily="2" charset="-122"/>
          </a:endParaRPr>
        </a:p>
      </dgm:t>
    </dgm:pt>
    <dgm:pt modelId="{BC89E991-841A-4E81-89AC-C6B2775674EC}" type="sibTrans" cxnId="{D0CB2BA1-0BFB-4F02-A32B-07C23F5A7E91}">
      <dgm:prSet/>
      <dgm:spPr/>
      <dgm:t>
        <a:bodyPr/>
        <a:lstStyle/>
        <a:p>
          <a:endParaRPr lang="en-US" sz="3200" baseline="0">
            <a:latin typeface="Arial Nova" panose="020B0504020202020204" pitchFamily="34" charset="0"/>
            <a:ea typeface="宋体" panose="02010600030101010101" pitchFamily="2" charset="-122"/>
          </a:endParaRPr>
        </a:p>
      </dgm:t>
    </dgm:pt>
    <dgm:pt modelId="{363D6F2C-4AFD-42E6-B225-1FEE45DD38E0}">
      <dgm:prSet custT="1"/>
      <dgm:spPr/>
      <dgm:t>
        <a:bodyPr/>
        <a:lstStyle/>
        <a:p>
          <a:r>
            <a:rPr lang="en-US" sz="3200" baseline="0">
              <a:latin typeface="Arial Nova" panose="020B0504020202020204" pitchFamily="34" charset="0"/>
              <a:ea typeface="宋体" panose="02010600030101010101" pitchFamily="2" charset="-122"/>
            </a:rPr>
            <a:t>3.4 </a:t>
          </a:r>
          <a:r>
            <a:rPr lang="zh-CN" sz="3200" baseline="0">
              <a:latin typeface="Arial Nova" panose="020B0504020202020204" pitchFamily="34" charset="0"/>
              <a:ea typeface="宋体" panose="02010600030101010101" pitchFamily="2" charset="-122"/>
            </a:rPr>
            <a:t>数据整理</a:t>
          </a:r>
          <a:endParaRPr lang="en-US" sz="3200" baseline="0">
            <a:latin typeface="Arial Nova" panose="020B0504020202020204" pitchFamily="34" charset="0"/>
            <a:ea typeface="宋体" panose="02010600030101010101" pitchFamily="2" charset="-122"/>
          </a:endParaRPr>
        </a:p>
      </dgm:t>
    </dgm:pt>
    <dgm:pt modelId="{452BE546-3372-4910-8365-DCE572F95847}" type="parTrans" cxnId="{8FB0D984-653F-49C4-AC09-71E3DF0CDDBE}">
      <dgm:prSet/>
      <dgm:spPr/>
      <dgm:t>
        <a:bodyPr/>
        <a:lstStyle/>
        <a:p>
          <a:endParaRPr lang="en-US" sz="3200" baseline="0">
            <a:latin typeface="Arial Nova" panose="020B0504020202020204" pitchFamily="34" charset="0"/>
            <a:ea typeface="宋体" panose="02010600030101010101" pitchFamily="2" charset="-122"/>
          </a:endParaRPr>
        </a:p>
      </dgm:t>
    </dgm:pt>
    <dgm:pt modelId="{F5D2A20F-BA81-40D5-AE17-35D42EAAAA8D}" type="sibTrans" cxnId="{8FB0D984-653F-49C4-AC09-71E3DF0CDDBE}">
      <dgm:prSet/>
      <dgm:spPr/>
      <dgm:t>
        <a:bodyPr/>
        <a:lstStyle/>
        <a:p>
          <a:endParaRPr lang="en-US" sz="3200" baseline="0">
            <a:latin typeface="Arial Nova" panose="020B0504020202020204" pitchFamily="34" charset="0"/>
            <a:ea typeface="宋体" panose="02010600030101010101" pitchFamily="2" charset="-122"/>
          </a:endParaRPr>
        </a:p>
      </dgm:t>
    </dgm:pt>
    <dgm:pt modelId="{D5E14E1A-D9B6-40A7-8EAA-27E3FCA1D38D}" type="pres">
      <dgm:prSet presAssocID="{DE6D97E7-86EC-420D-8575-8295EE29064C}" presName="linear" presStyleCnt="0">
        <dgm:presLayoutVars>
          <dgm:animLvl val="lvl"/>
          <dgm:resizeHandles val="exact"/>
        </dgm:presLayoutVars>
      </dgm:prSet>
      <dgm:spPr/>
    </dgm:pt>
    <dgm:pt modelId="{6B7E325B-4F00-4146-B722-C74B7DD388A6}" type="pres">
      <dgm:prSet presAssocID="{679D6184-35DA-427B-B907-168B8B98107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66F2C4F-3E52-4699-8FC8-EB6406DFAE62}" type="pres">
      <dgm:prSet presAssocID="{B70CC1FE-104F-4B25-BD61-139C4BE1A867}" presName="spacer" presStyleCnt="0"/>
      <dgm:spPr/>
    </dgm:pt>
    <dgm:pt modelId="{09D63375-61A5-4C36-9F28-12CCBC058C73}" type="pres">
      <dgm:prSet presAssocID="{C10EB6D0-D466-4C39-B315-D339467E9D1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7C0B1E3-D425-4EE1-9432-5621C8EEB27A}" type="pres">
      <dgm:prSet presAssocID="{5A04DDAB-1EB5-4BAC-A1A7-6B6B180C1AB9}" presName="spacer" presStyleCnt="0"/>
      <dgm:spPr/>
    </dgm:pt>
    <dgm:pt modelId="{3A60033E-8CA4-4896-8319-B7BD63ABFBF1}" type="pres">
      <dgm:prSet presAssocID="{A8EB4908-5372-4E73-92F9-14B9D211BCC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E38601F-7E27-4668-9898-16082EB56D0B}" type="pres">
      <dgm:prSet presAssocID="{BC89E991-841A-4E81-89AC-C6B2775674EC}" presName="spacer" presStyleCnt="0"/>
      <dgm:spPr/>
    </dgm:pt>
    <dgm:pt modelId="{F65C551F-7F32-4289-8583-0B0466E49205}" type="pres">
      <dgm:prSet presAssocID="{363D6F2C-4AFD-42E6-B225-1FEE45DD38E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2197316-5CA6-4B7A-99E9-274BE4CD5FD3}" type="presOf" srcId="{DE6D97E7-86EC-420D-8575-8295EE29064C}" destId="{D5E14E1A-D9B6-40A7-8EAA-27E3FCA1D38D}" srcOrd="0" destOrd="0" presId="urn:microsoft.com/office/officeart/2005/8/layout/vList2"/>
    <dgm:cxn modelId="{3B2E601D-26F4-45BE-B3B6-1BF8D0155D04}" srcId="{DE6D97E7-86EC-420D-8575-8295EE29064C}" destId="{679D6184-35DA-427B-B907-168B8B98107C}" srcOrd="0" destOrd="0" parTransId="{25383223-395A-47C0-9BA8-2A26EE47CDBA}" sibTransId="{B70CC1FE-104F-4B25-BD61-139C4BE1A867}"/>
    <dgm:cxn modelId="{FAD4BB31-F542-4079-8C94-90629A33C902}" type="presOf" srcId="{679D6184-35DA-427B-B907-168B8B98107C}" destId="{6B7E325B-4F00-4146-B722-C74B7DD388A6}" srcOrd="0" destOrd="0" presId="urn:microsoft.com/office/officeart/2005/8/layout/vList2"/>
    <dgm:cxn modelId="{CD883D35-9137-4FC2-8F41-D3EB1598764A}" type="presOf" srcId="{C10EB6D0-D466-4C39-B315-D339467E9D13}" destId="{09D63375-61A5-4C36-9F28-12CCBC058C73}" srcOrd="0" destOrd="0" presId="urn:microsoft.com/office/officeart/2005/8/layout/vList2"/>
    <dgm:cxn modelId="{73EACC40-2461-4A58-A2F7-9FCDBD6D78ED}" type="presOf" srcId="{363D6F2C-4AFD-42E6-B225-1FEE45DD38E0}" destId="{F65C551F-7F32-4289-8583-0B0466E49205}" srcOrd="0" destOrd="0" presId="urn:microsoft.com/office/officeart/2005/8/layout/vList2"/>
    <dgm:cxn modelId="{414A2165-6230-42A3-9DD8-F2B765ED8AF5}" srcId="{DE6D97E7-86EC-420D-8575-8295EE29064C}" destId="{C10EB6D0-D466-4C39-B315-D339467E9D13}" srcOrd="1" destOrd="0" parTransId="{36F84664-42C7-4099-88BE-8CB55BA3A33A}" sibTransId="{5A04DDAB-1EB5-4BAC-A1A7-6B6B180C1AB9}"/>
    <dgm:cxn modelId="{B888F149-49EE-4496-BAA9-0758271AF367}" type="presOf" srcId="{A8EB4908-5372-4E73-92F9-14B9D211BCC0}" destId="{3A60033E-8CA4-4896-8319-B7BD63ABFBF1}" srcOrd="0" destOrd="0" presId="urn:microsoft.com/office/officeart/2005/8/layout/vList2"/>
    <dgm:cxn modelId="{8FB0D984-653F-49C4-AC09-71E3DF0CDDBE}" srcId="{DE6D97E7-86EC-420D-8575-8295EE29064C}" destId="{363D6F2C-4AFD-42E6-B225-1FEE45DD38E0}" srcOrd="3" destOrd="0" parTransId="{452BE546-3372-4910-8365-DCE572F95847}" sibTransId="{F5D2A20F-BA81-40D5-AE17-35D42EAAAA8D}"/>
    <dgm:cxn modelId="{D0CB2BA1-0BFB-4F02-A32B-07C23F5A7E91}" srcId="{DE6D97E7-86EC-420D-8575-8295EE29064C}" destId="{A8EB4908-5372-4E73-92F9-14B9D211BCC0}" srcOrd="2" destOrd="0" parTransId="{27EED1BE-A571-4872-954B-3E3D3F1D88D5}" sibTransId="{BC89E991-841A-4E81-89AC-C6B2775674EC}"/>
    <dgm:cxn modelId="{418DDDF9-1A28-4E03-BA88-E255B34C735D}" type="presParOf" srcId="{D5E14E1A-D9B6-40A7-8EAA-27E3FCA1D38D}" destId="{6B7E325B-4F00-4146-B722-C74B7DD388A6}" srcOrd="0" destOrd="0" presId="urn:microsoft.com/office/officeart/2005/8/layout/vList2"/>
    <dgm:cxn modelId="{8A93F152-0E99-4EDF-A5F1-00FFB6A058F7}" type="presParOf" srcId="{D5E14E1A-D9B6-40A7-8EAA-27E3FCA1D38D}" destId="{A66F2C4F-3E52-4699-8FC8-EB6406DFAE62}" srcOrd="1" destOrd="0" presId="urn:microsoft.com/office/officeart/2005/8/layout/vList2"/>
    <dgm:cxn modelId="{F3C49035-072F-4C16-BFA6-AB101ED585E5}" type="presParOf" srcId="{D5E14E1A-D9B6-40A7-8EAA-27E3FCA1D38D}" destId="{09D63375-61A5-4C36-9F28-12CCBC058C73}" srcOrd="2" destOrd="0" presId="urn:microsoft.com/office/officeart/2005/8/layout/vList2"/>
    <dgm:cxn modelId="{1B2E0EAB-F33D-43E8-A619-1D7245C7DAFA}" type="presParOf" srcId="{D5E14E1A-D9B6-40A7-8EAA-27E3FCA1D38D}" destId="{77C0B1E3-D425-4EE1-9432-5621C8EEB27A}" srcOrd="3" destOrd="0" presId="urn:microsoft.com/office/officeart/2005/8/layout/vList2"/>
    <dgm:cxn modelId="{E3127288-7EC2-4E3D-BF6F-EABB393563E5}" type="presParOf" srcId="{D5E14E1A-D9B6-40A7-8EAA-27E3FCA1D38D}" destId="{3A60033E-8CA4-4896-8319-B7BD63ABFBF1}" srcOrd="4" destOrd="0" presId="urn:microsoft.com/office/officeart/2005/8/layout/vList2"/>
    <dgm:cxn modelId="{7A7060F1-1A52-4AD6-9AFC-D8E87DFDAC3D}" type="presParOf" srcId="{D5E14E1A-D9B6-40A7-8EAA-27E3FCA1D38D}" destId="{4E38601F-7E27-4668-9898-16082EB56D0B}" srcOrd="5" destOrd="0" presId="urn:microsoft.com/office/officeart/2005/8/layout/vList2"/>
    <dgm:cxn modelId="{8F3EB236-2BC8-4E4A-A30A-B8AA37C5269C}" type="presParOf" srcId="{D5E14E1A-D9B6-40A7-8EAA-27E3FCA1D38D}" destId="{F65C551F-7F32-4289-8583-0B0466E4920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E325B-4F00-4146-B722-C74B7DD388A6}">
      <dsp:nvSpPr>
        <dsp:cNvPr id="0" name=""/>
        <dsp:cNvSpPr/>
      </dsp:nvSpPr>
      <dsp:spPr>
        <a:xfrm>
          <a:off x="0" y="31164"/>
          <a:ext cx="5891471" cy="1141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>
              <a:latin typeface="Arial Nova" panose="020B0504020202020204" pitchFamily="34" charset="0"/>
              <a:ea typeface="宋体" panose="02010600030101010101" pitchFamily="2" charset="-122"/>
            </a:rPr>
            <a:t>3.1 </a:t>
          </a:r>
          <a:r>
            <a:rPr lang="zh-CN" sz="3200" kern="1200" baseline="0" dirty="0">
              <a:latin typeface="Arial Nova" panose="020B0504020202020204" pitchFamily="34" charset="0"/>
              <a:ea typeface="宋体" panose="02010600030101010101" pitchFamily="2" charset="-122"/>
            </a:rPr>
            <a:t>基本方法</a:t>
          </a:r>
          <a:endParaRPr lang="en-US" sz="3200" kern="1200" baseline="0" dirty="0">
            <a:latin typeface="Arial Nova" panose="020B0504020202020204" pitchFamily="34" charset="0"/>
            <a:ea typeface="宋体" panose="02010600030101010101" pitchFamily="2" charset="-122"/>
          </a:endParaRPr>
        </a:p>
      </dsp:txBody>
      <dsp:txXfrm>
        <a:off x="55744" y="86908"/>
        <a:ext cx="5779983" cy="1030432"/>
      </dsp:txXfrm>
    </dsp:sp>
    <dsp:sp modelId="{09D63375-61A5-4C36-9F28-12CCBC058C73}">
      <dsp:nvSpPr>
        <dsp:cNvPr id="0" name=""/>
        <dsp:cNvSpPr/>
      </dsp:nvSpPr>
      <dsp:spPr>
        <a:xfrm>
          <a:off x="0" y="1348764"/>
          <a:ext cx="5891471" cy="1141920"/>
        </a:xfrm>
        <a:prstGeom prst="roundRect">
          <a:avLst/>
        </a:prstGeom>
        <a:solidFill>
          <a:schemeClr val="accent5">
            <a:hueOff val="-482856"/>
            <a:satOff val="1897"/>
            <a:lumOff val="-3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>
              <a:latin typeface="Arial Nova" panose="020B0504020202020204" pitchFamily="34" charset="0"/>
              <a:ea typeface="宋体" panose="02010600030101010101" pitchFamily="2" charset="-122"/>
            </a:rPr>
            <a:t>3.2 </a:t>
          </a:r>
          <a:r>
            <a:rPr lang="zh-CN" sz="3200" kern="1200" baseline="0" dirty="0">
              <a:latin typeface="Arial Nova" panose="020B0504020202020204" pitchFamily="34" charset="0"/>
              <a:ea typeface="宋体" panose="02010600030101010101" pitchFamily="2" charset="-122"/>
            </a:rPr>
            <a:t>数据选择</a:t>
          </a:r>
          <a:endParaRPr lang="en-US" sz="3200" kern="1200" baseline="0" dirty="0">
            <a:latin typeface="Arial Nova" panose="020B0504020202020204" pitchFamily="34" charset="0"/>
            <a:ea typeface="宋体" panose="02010600030101010101" pitchFamily="2" charset="-122"/>
          </a:endParaRPr>
        </a:p>
      </dsp:txBody>
      <dsp:txXfrm>
        <a:off x="55744" y="1404508"/>
        <a:ext cx="5779983" cy="1030432"/>
      </dsp:txXfrm>
    </dsp:sp>
    <dsp:sp modelId="{3A60033E-8CA4-4896-8319-B7BD63ABFBF1}">
      <dsp:nvSpPr>
        <dsp:cNvPr id="0" name=""/>
        <dsp:cNvSpPr/>
      </dsp:nvSpPr>
      <dsp:spPr>
        <a:xfrm>
          <a:off x="0" y="2666364"/>
          <a:ext cx="5891471" cy="1141920"/>
        </a:xfrm>
        <a:prstGeom prst="roundRect">
          <a:avLst/>
        </a:prstGeom>
        <a:solidFill>
          <a:schemeClr val="accent5">
            <a:hueOff val="-965712"/>
            <a:satOff val="3794"/>
            <a:lumOff val="-6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>
              <a:latin typeface="Arial Nova" panose="020B0504020202020204" pitchFamily="34" charset="0"/>
              <a:ea typeface="宋体" panose="02010600030101010101" pitchFamily="2" charset="-122"/>
            </a:rPr>
            <a:t>3.3 </a:t>
          </a:r>
          <a:r>
            <a:rPr lang="zh-CN" sz="3200" kern="1200" baseline="0">
              <a:latin typeface="Arial Nova" panose="020B0504020202020204" pitchFamily="34" charset="0"/>
              <a:ea typeface="宋体" panose="02010600030101010101" pitchFamily="2" charset="-122"/>
            </a:rPr>
            <a:t>数据转换</a:t>
          </a:r>
          <a:endParaRPr lang="en-US" sz="3200" kern="1200" baseline="0">
            <a:latin typeface="Arial Nova" panose="020B0504020202020204" pitchFamily="34" charset="0"/>
            <a:ea typeface="宋体" panose="02010600030101010101" pitchFamily="2" charset="-122"/>
          </a:endParaRPr>
        </a:p>
      </dsp:txBody>
      <dsp:txXfrm>
        <a:off x="55744" y="2722108"/>
        <a:ext cx="5779983" cy="1030432"/>
      </dsp:txXfrm>
    </dsp:sp>
    <dsp:sp modelId="{F65C551F-7F32-4289-8583-0B0466E49205}">
      <dsp:nvSpPr>
        <dsp:cNvPr id="0" name=""/>
        <dsp:cNvSpPr/>
      </dsp:nvSpPr>
      <dsp:spPr>
        <a:xfrm>
          <a:off x="0" y="3983964"/>
          <a:ext cx="5891471" cy="1141920"/>
        </a:xfrm>
        <a:prstGeom prst="roundRect">
          <a:avLst/>
        </a:prstGeom>
        <a:solidFill>
          <a:schemeClr val="accent5">
            <a:hueOff val="-1448568"/>
            <a:satOff val="5691"/>
            <a:lumOff val="-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>
              <a:latin typeface="Arial Nova" panose="020B0504020202020204" pitchFamily="34" charset="0"/>
              <a:ea typeface="宋体" panose="02010600030101010101" pitchFamily="2" charset="-122"/>
            </a:rPr>
            <a:t>3.4 </a:t>
          </a:r>
          <a:r>
            <a:rPr lang="zh-CN" sz="3200" kern="1200" baseline="0">
              <a:latin typeface="Arial Nova" panose="020B0504020202020204" pitchFamily="34" charset="0"/>
              <a:ea typeface="宋体" panose="02010600030101010101" pitchFamily="2" charset="-122"/>
            </a:rPr>
            <a:t>数据整理</a:t>
          </a:r>
          <a:endParaRPr lang="en-US" sz="3200" kern="1200" baseline="0">
            <a:latin typeface="Arial Nova" panose="020B0504020202020204" pitchFamily="34" charset="0"/>
            <a:ea typeface="宋体" panose="02010600030101010101" pitchFamily="2" charset="-122"/>
          </a:endParaRPr>
        </a:p>
      </dsp:txBody>
      <dsp:txXfrm>
        <a:off x="55744" y="4039708"/>
        <a:ext cx="5779983" cy="1030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D1FC2-7B57-B840-9CF2-C8CCDC211BAA}" type="datetimeFigureOut">
              <a:rPr lang="en-CN" smtClean="0"/>
              <a:t>12/09/2024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BF689-31EE-0945-8A16-5ABD20774B6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0597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BF689-31EE-0945-8A16-5ABD20774B62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46355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BF689-31EE-0945-8A16-5ABD20774B62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85303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BF689-31EE-0945-8A16-5ABD20774B62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5379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BF689-31EE-0945-8A16-5ABD20774B62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04522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添加 </a:t>
            </a:r>
            <a:r>
              <a:rPr lang="en-US" altLang="zh-CN" dirty="0"/>
              <a:t>add </a:t>
            </a:r>
            <a:r>
              <a:rPr lang="zh-CN" altLang="en-US" dirty="0"/>
              <a:t>函数示例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BF689-31EE-0945-8A16-5ABD20774B62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35532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参数示例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BF689-31EE-0945-8A16-5ABD20774B62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83880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</a:t>
            </a:r>
            <a:r>
              <a:rPr lang="en-US" altLang="zh-CN" dirty="0"/>
              <a:t>R</a:t>
            </a:r>
            <a:r>
              <a:rPr lang="zh-CN" altLang="en-US" dirty="0"/>
              <a:t>中，缺失值以符号 </a:t>
            </a:r>
            <a:r>
              <a:rPr lang="en-US" altLang="zh-CN" dirty="0"/>
              <a:t>NA </a:t>
            </a:r>
            <a:r>
              <a:rPr lang="zh-CN" altLang="en-US" dirty="0"/>
              <a:t>（</a:t>
            </a:r>
            <a:r>
              <a:rPr lang="en-US" altLang="zh-CN" dirty="0"/>
              <a:t>not available</a:t>
            </a:r>
            <a:r>
              <a:rPr lang="zh-CN" altLang="en-US" dirty="0"/>
              <a:t>，不可用）表示。例如在我们的数据中，假设第</a:t>
            </a:r>
            <a:r>
              <a:rPr lang="en-US" altLang="zh-CN" dirty="0"/>
              <a:t>2</a:t>
            </a:r>
            <a:r>
              <a:rPr lang="zh-CN" altLang="en-US" dirty="0"/>
              <a:t>个学生没有填写他家的收人，第</a:t>
            </a:r>
            <a:r>
              <a:rPr lang="en-US" altLang="zh-CN" dirty="0"/>
              <a:t>4</a:t>
            </a:r>
            <a:r>
              <a:rPr lang="zh-CN" altLang="en-US" dirty="0"/>
              <a:t>个学生没有填写她的体重，这时就会出现两个缺失数据，为了保持原来数据集的完整性，定义一个包含缺失值的新的数据集 </a:t>
            </a:r>
            <a:r>
              <a:rPr lang="en-US" altLang="zh-CN" dirty="0"/>
              <a:t>UG. NA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BF689-31EE-0945-8A16-5ABD20774B62}" type="slidenum">
              <a:rPr lang="en-CN" smtClean="0"/>
              <a:t>38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53870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BF689-31EE-0945-8A16-5ABD20774B62}" type="slidenum">
              <a:rPr lang="en-CN" smtClean="0"/>
              <a:t>39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02092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lnSpc>
                <a:spcPct val="125000"/>
              </a:lnSpc>
              <a:defRPr sz="5400" spc="14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lnSpc>
                <a:spcPct val="125000"/>
              </a:lnSpc>
              <a:buNone/>
              <a:defRPr sz="2400" baseline="0">
                <a:latin typeface="Arial Nova" panose="020F0502020204030204" pitchFamily="34" charset="0"/>
                <a:ea typeface="宋体" panose="02010600030101010101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903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37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47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 spc="14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5000"/>
              </a:lnSpc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93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lnSpc>
                <a:spcPct val="125000"/>
              </a:lnSpc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lnSpc>
                <a:spcPct val="125000"/>
              </a:lnSpc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29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48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17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00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7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64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4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4A8D24A4-5FEC-4062-8995-EB21925B3B40}" type="datetime1">
              <a:rPr lang="en-US" smtClean="0"/>
              <a:pPr/>
              <a:t>12/9/2024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4147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sldNum="0" hdr="0" ftr="0" dt="0"/>
  <p:txStyles>
    <p:titleStyle>
      <a:lvl1pPr algn="l" defTabSz="914400" rtl="0" eaLnBrk="1" latinLnBrk="0" hangingPunct="1">
        <a:lnSpc>
          <a:spcPct val="125000"/>
        </a:lnSpc>
        <a:spcBef>
          <a:spcPct val="0"/>
        </a:spcBef>
        <a:buNone/>
        <a:defRPr sz="5400" b="0" kern="1200" spc="140" baseline="0">
          <a:solidFill>
            <a:schemeClr val="tx2"/>
          </a:solidFill>
          <a:latin typeface="Arial Nova" panose="020B0504020202020204" pitchFamily="34" charset="0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3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400" kern="1200" spc="140" baseline="0">
          <a:solidFill>
            <a:schemeClr val="tx2"/>
          </a:solidFill>
          <a:latin typeface="Arial Nova" panose="020B0504020202020204" pitchFamily="34" charset="0"/>
          <a:ea typeface="宋体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2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200" kern="1200" spc="140" baseline="0">
          <a:solidFill>
            <a:schemeClr val="tx2"/>
          </a:solidFill>
          <a:latin typeface="Arial Nova" panose="020B0504020202020204" pitchFamily="34" charset="0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2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 spc="140" baseline="0">
          <a:solidFill>
            <a:schemeClr val="tx2"/>
          </a:solidFill>
          <a:latin typeface="Arial Nova" panose="020B0504020202020204" pitchFamily="34" charset="0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1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 spc="140" baseline="0">
          <a:solidFill>
            <a:schemeClr val="tx2"/>
          </a:solidFill>
          <a:latin typeface="Arial Nova" panose="020B0504020202020204" pitchFamily="34" charset="0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1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 spc="140" baseline="0">
          <a:solidFill>
            <a:schemeClr val="tx2"/>
          </a:solidFill>
          <a:latin typeface="Arial Nova" panose="020B0504020202020204" pitchFamily="34" charset="0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" name="Video 6" descr="Different Hand Drawn Graphs">
            <a:extLst>
              <a:ext uri="{FF2B5EF4-FFF2-40B4-BE49-F238E27FC236}">
                <a16:creationId xmlns:a16="http://schemas.microsoft.com/office/drawing/2014/main" id="{6CCED235-510C-45C2-7C56-8CC3F8421D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6C5C053-F6BB-464B-BDD2-9D811A249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1"/>
            <a:ext cx="489238" cy="558645"/>
          </a:xfrm>
          <a:custGeom>
            <a:avLst/>
            <a:gdLst>
              <a:gd name="connsiteX0" fmla="*/ 1156116 w 3186814"/>
              <a:gd name="connsiteY0" fmla="*/ 0 h 3638922"/>
              <a:gd name="connsiteX1" fmla="*/ 3186814 w 3186814"/>
              <a:gd name="connsiteY1" fmla="*/ 2030698 h 3638922"/>
              <a:gd name="connsiteX2" fmla="*/ 2447829 w 3186814"/>
              <a:gd name="connsiteY2" fmla="*/ 3597684 h 3638922"/>
              <a:gd name="connsiteX3" fmla="*/ 2392682 w 3186814"/>
              <a:gd name="connsiteY3" fmla="*/ 3638922 h 3638922"/>
              <a:gd name="connsiteX4" fmla="*/ 0 w 3186814"/>
              <a:gd name="connsiteY4" fmla="*/ 3638922 h 3638922"/>
              <a:gd name="connsiteX5" fmla="*/ 0 w 3186814"/>
              <a:gd name="connsiteY5" fmla="*/ 362315 h 3638922"/>
              <a:gd name="connsiteX6" fmla="*/ 20733 w 3186814"/>
              <a:gd name="connsiteY6" fmla="*/ 346811 h 3638922"/>
              <a:gd name="connsiteX7" fmla="*/ 1156116 w 3186814"/>
              <a:gd name="connsiteY7" fmla="*/ 0 h 363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6814" h="3638922">
                <a:moveTo>
                  <a:pt x="1156116" y="0"/>
                </a:moveTo>
                <a:cubicBezTo>
                  <a:pt x="2277640" y="0"/>
                  <a:pt x="3186814" y="909174"/>
                  <a:pt x="3186814" y="2030698"/>
                </a:cubicBezTo>
                <a:cubicBezTo>
                  <a:pt x="3186814" y="2661556"/>
                  <a:pt x="2899146" y="3225224"/>
                  <a:pt x="2447829" y="3597684"/>
                </a:cubicBezTo>
                <a:lnTo>
                  <a:pt x="2392682" y="3638922"/>
                </a:lnTo>
                <a:lnTo>
                  <a:pt x="0" y="3638922"/>
                </a:lnTo>
                <a:lnTo>
                  <a:pt x="0" y="362315"/>
                </a:lnTo>
                <a:lnTo>
                  <a:pt x="20733" y="346811"/>
                </a:lnTo>
                <a:cubicBezTo>
                  <a:pt x="344835" y="127853"/>
                  <a:pt x="735545" y="0"/>
                  <a:pt x="1156116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315D1CC-8D02-4016-AD7A-097E77AAE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48491" y="521037"/>
            <a:ext cx="800716" cy="800716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B84D5D-9C64-4481-B8AD-C109F7DB3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895093" y="575478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1A9D26D-082A-4101-8D75-863B7B7AB8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48491" y="2156596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0FE0BA4-FE6E-4B91-9A1B-E373720BD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6462" y="5425189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E6F154-6DA5-4544-8945-8AF8DE20A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82050" y="5874923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558ED7-8ED9-4B7F-8138-C5B8A0EC1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33637" y="5859258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3E9F88F-5950-42B0-B9A3-898F9183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633000" y="6225214"/>
            <a:ext cx="94160" cy="94160"/>
          </a:xfrm>
          <a:prstGeom prst="ellipse">
            <a:avLst/>
          </a:prstGeom>
          <a:solidFill>
            <a:schemeClr val="tx2">
              <a:lumMod val="50000"/>
              <a:lumOff val="5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52153" y="-1181847"/>
            <a:ext cx="6858000" cy="9221694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35594-CC2A-4C98-EAAA-FA0551B12C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9718" y="565846"/>
            <a:ext cx="5770281" cy="3617644"/>
          </a:xfrm>
        </p:spPr>
        <p:txBody>
          <a:bodyPr anchor="b">
            <a:normAutofit/>
          </a:bodyPr>
          <a:lstStyle/>
          <a:p>
            <a:pPr algn="r">
              <a:lnSpc>
                <a:spcPct val="125000"/>
              </a:lnSpc>
            </a:pPr>
            <a:r>
              <a:rPr lang="en-CN" sz="6000" dirty="0">
                <a:solidFill>
                  <a:srgbClr val="FFFFFF"/>
                </a:solidFill>
              </a:rPr>
              <a:t>数理统计分析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altLang="zh-CN" sz="6000" dirty="0">
                <a:solidFill>
                  <a:srgbClr val="FFFFFF"/>
                </a:solidFill>
              </a:rPr>
              <a:t>—</a:t>
            </a:r>
            <a:r>
              <a:rPr lang="zh-CN" altLang="en-US" sz="6000" dirty="0">
                <a:solidFill>
                  <a:srgbClr val="FFFFFF"/>
                </a:solidFill>
              </a:rPr>
              <a:t>数据处理步骤</a:t>
            </a:r>
            <a:endParaRPr lang="en-CN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2DEB6B-D33C-8859-3B89-3A7EAF062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9718" y="4456144"/>
            <a:ext cx="5770281" cy="1619074"/>
          </a:xfrm>
        </p:spPr>
        <p:txBody>
          <a:bodyPr anchor="t">
            <a:normAutofit/>
          </a:bodyPr>
          <a:lstStyle/>
          <a:p>
            <a:pPr algn="r"/>
            <a:r>
              <a:rPr lang="en-CN" dirty="0">
                <a:solidFill>
                  <a:srgbClr val="FFFFFF"/>
                </a:solidFill>
              </a:rPr>
              <a:t>成都信息工程大学</a:t>
            </a:r>
            <a:endParaRPr lang="en-US" dirty="0">
              <a:solidFill>
                <a:srgbClr val="FFFFFF"/>
              </a:solidFill>
            </a:endParaRPr>
          </a:p>
          <a:p>
            <a:pPr algn="r"/>
            <a:r>
              <a:rPr lang="zh-CN" altLang="en-US">
                <a:solidFill>
                  <a:srgbClr val="FFFFFF"/>
                </a:solidFill>
              </a:rPr>
              <a:t>人工智能学院（区</a:t>
            </a:r>
            <a:r>
              <a:rPr lang="zh-CN" altLang="en-US" dirty="0">
                <a:solidFill>
                  <a:srgbClr val="FFFFFF"/>
                </a:solidFill>
              </a:rPr>
              <a:t>块链</a:t>
            </a:r>
            <a:r>
              <a:rPr lang="zh-CN" altLang="en-US">
                <a:solidFill>
                  <a:srgbClr val="FFFFFF"/>
                </a:solidFill>
              </a:rPr>
              <a:t>产业学院）</a:t>
            </a:r>
            <a:endParaRPr lang="en-US" altLang="zh-CN" dirty="0">
              <a:solidFill>
                <a:srgbClr val="FFFFFF"/>
              </a:solidFill>
            </a:endParaRPr>
          </a:p>
          <a:p>
            <a:pPr algn="r"/>
            <a:r>
              <a:rPr lang="zh-CN" altLang="en-US" dirty="0">
                <a:solidFill>
                  <a:srgbClr val="FFFFFF"/>
                </a:solidFill>
              </a:rPr>
              <a:t>高路路</a:t>
            </a:r>
            <a:endParaRPr lang="en-CN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5A7DA-9001-B89B-FD38-0832A5DF78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7240" y="6488268"/>
            <a:ext cx="2743200" cy="23320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2EE3B7B-C7B5-42CF-90CF-67B3D21B2314}" type="datetime1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12/9/2024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B8B25-0890-26DE-E96D-37271A14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07826" y="6488268"/>
            <a:ext cx="1328523" cy="23320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17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F72F01-4424-43EE-FCD6-96B339F2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3.1 </a:t>
            </a:r>
            <a:r>
              <a:rPr kumimoji="0" lang="zh-CN" altLang="en-US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基本方法</a:t>
            </a:r>
            <a:b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32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3.1.2 </a:t>
            </a:r>
            <a:r>
              <a:rPr kumimoji="0" lang="zh-CN" altLang="en-US" sz="32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自定义函数 </a:t>
            </a:r>
            <a:r>
              <a:rPr kumimoji="0" lang="en-US" altLang="zh-CN" sz="32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function()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1E6575-1EE1-4F0F-BCF3-52F91DE97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C480EF-4F60-90EA-9868-3E560174C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867" y="1682115"/>
            <a:ext cx="9740265" cy="517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7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CE148E-C9EA-01DC-A784-AEA496C77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3.1 </a:t>
            </a:r>
            <a:r>
              <a:rPr kumimoji="0" lang="zh-CN" altLang="en-US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基本方法</a:t>
            </a:r>
            <a:b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32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3.1.2 </a:t>
            </a:r>
            <a:r>
              <a:rPr kumimoji="0" lang="zh-CN" altLang="en-US" sz="32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自定义函数 </a:t>
            </a:r>
            <a:r>
              <a:rPr kumimoji="0" lang="en-US" altLang="zh-CN" sz="32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function()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04185B-9210-3DDE-79F6-8A7F4EB852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sz="2800" dirty="0">
                    <a:solidFill>
                      <a:srgbClr val="0033CC"/>
                    </a:solidFill>
                  </a:rPr>
                  <a:t>函数体和函数返回值</a:t>
                </a:r>
                <a:endParaRPr lang="en-US" altLang="zh-CN" sz="2800" dirty="0">
                  <a:solidFill>
                    <a:srgbClr val="0033CC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计算平方和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、</m:t>
                    </m:r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平方</m:t>
                    </m:r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积</m:t>
                    </m:r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∏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及</m:t>
                    </m:r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离均差</m:t>
                    </m:r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平方和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bar>
                                  <m:barPr>
                                    <m:pos m:val="top"/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ba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的函数。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04185B-9210-3DDE-79F6-8A7F4EB852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1" t="-5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82F3955-E60F-6465-42FA-E24F68BDF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09" y="3003496"/>
            <a:ext cx="6529705" cy="36887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F554FC-AF6D-3ABC-A0E5-86397EDC6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709" y="3003496"/>
            <a:ext cx="415734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9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47742-5DC3-D158-E399-F0D344249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3.1 </a:t>
            </a:r>
            <a:r>
              <a:rPr kumimoji="0" lang="zh-CN" altLang="en-US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基本方法</a:t>
            </a:r>
            <a:b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32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3.1.3 </a:t>
            </a:r>
            <a:r>
              <a:rPr kumimoji="0" lang="zh-CN" altLang="en-US" sz="32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控制语句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E38C9F-9628-8963-2EFE-6DFE8943F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>
                <a:solidFill>
                  <a:srgbClr val="0033CC"/>
                </a:solidFill>
              </a:rPr>
              <a:t>循环语句</a:t>
            </a:r>
            <a:r>
              <a:rPr lang="en-US" altLang="zh-CN" sz="2800" dirty="0">
                <a:solidFill>
                  <a:srgbClr val="0033CC"/>
                </a:solidFill>
              </a:rPr>
              <a:t>for()</a:t>
            </a:r>
          </a:p>
          <a:p>
            <a:endParaRPr lang="en-US" altLang="zh-CN" dirty="0"/>
          </a:p>
          <a:p>
            <a:pPr marL="0" indent="0">
              <a:spcBef>
                <a:spcPts val="600"/>
              </a:spcBef>
              <a:buNone/>
            </a:pPr>
            <a:r>
              <a:rPr lang="en-US" altLang="zh-CN" sz="2800" dirty="0"/>
              <a:t>for (</a:t>
            </a:r>
            <a:r>
              <a:rPr lang="zh-CN" altLang="en-US" sz="2800" dirty="0"/>
              <a:t>变量 </a:t>
            </a:r>
            <a:r>
              <a:rPr lang="en-US" altLang="zh-CN" sz="2800" dirty="0"/>
              <a:t>in </a:t>
            </a:r>
            <a:r>
              <a:rPr lang="zh-CN" altLang="en-US" sz="2800" dirty="0"/>
              <a:t>取值向量</a:t>
            </a:r>
            <a:r>
              <a:rPr lang="en-US" altLang="zh-CN" sz="2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CN" sz="2800" dirty="0"/>
              <a:t>	</a:t>
            </a:r>
            <a:r>
              <a:rPr lang="zh-CN" altLang="en-US" sz="2800" dirty="0"/>
              <a:t>表达式</a:t>
            </a:r>
            <a:r>
              <a:rPr lang="en-US" altLang="zh-CN" sz="2800" dirty="0"/>
              <a:t>……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CN" sz="2800" dirty="0"/>
              <a:t>}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240E45-ACD2-6C92-9CD4-B3CD7E12D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0" y="820102"/>
            <a:ext cx="5922010" cy="521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47742-5DC3-D158-E399-F0D344249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3.1 </a:t>
            </a:r>
            <a:r>
              <a:rPr kumimoji="0" lang="zh-CN" altLang="en-US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基本方法</a:t>
            </a:r>
            <a:b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32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3.1.3 </a:t>
            </a:r>
            <a:r>
              <a:rPr kumimoji="0" lang="zh-CN" altLang="en-US" sz="32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控制语句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E38C9F-9628-8963-2EFE-6DFE8943F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>
                <a:solidFill>
                  <a:srgbClr val="0033CC"/>
                </a:solidFill>
              </a:rPr>
              <a:t>循环语句</a:t>
            </a:r>
            <a:r>
              <a:rPr lang="en-US" altLang="zh-CN" sz="2800" dirty="0">
                <a:solidFill>
                  <a:srgbClr val="0033CC"/>
                </a:solidFill>
              </a:rPr>
              <a:t>for()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6E9E80-22FB-82F0-804C-89E69D254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086157"/>
            <a:ext cx="5589768" cy="18516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C7A9B5-CEE0-4BB7-84E1-57524D2B3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704" y="469617"/>
            <a:ext cx="7715416" cy="591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0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AC856B-1EA4-EACE-3600-2DE5D54D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3.1 </a:t>
            </a:r>
            <a:r>
              <a:rPr kumimoji="0" lang="zh-CN" altLang="en-US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基本方法</a:t>
            </a:r>
            <a:b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32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3.1.3 </a:t>
            </a:r>
            <a:r>
              <a:rPr kumimoji="0" lang="zh-CN" altLang="en-US" sz="32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控制语句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CCF31C-BEB3-A5C8-26D2-F5B1A7024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buClr>
                <a:srgbClr val="243041">
                  <a:lumMod val="75000"/>
                  <a:lumOff val="25000"/>
                </a:srgbClr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14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n-cs"/>
              </a:rPr>
              <a:t>分支语句 </a:t>
            </a:r>
            <a:r>
              <a:rPr kumimoji="0" lang="en-US" altLang="zh-CN" sz="2800" b="0" i="0" u="none" strike="noStrike" kern="1200" cap="none" spc="14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n-cs"/>
              </a:rPr>
              <a:t>if/else():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If (</a:t>
            </a:r>
            <a:r>
              <a:rPr lang="zh-CN" altLang="en-US" dirty="0"/>
              <a:t>条件判断</a:t>
            </a:r>
            <a:r>
              <a:rPr lang="en-US" altLang="zh-CN" dirty="0"/>
              <a:t>){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表达式</a:t>
            </a:r>
            <a:r>
              <a:rPr lang="en-US" altLang="zh-CN" dirty="0"/>
              <a:t>1……</a:t>
            </a:r>
          </a:p>
          <a:p>
            <a:pPr marL="0" indent="0">
              <a:buNone/>
            </a:pPr>
            <a:r>
              <a:rPr lang="en-US" altLang="zh-CN" dirty="0"/>
              <a:t>}else{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表达式</a:t>
            </a:r>
            <a:r>
              <a:rPr lang="en-US" altLang="zh-CN" dirty="0"/>
              <a:t>2……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if</a:t>
            </a:r>
            <a:r>
              <a:rPr lang="zh-CN" altLang="en-US" dirty="0">
                <a:solidFill>
                  <a:schemeClr val="tx1"/>
                </a:solidFill>
              </a:rPr>
              <a:t>语句的简洁形式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 err="1">
                <a:solidFill>
                  <a:srgbClr val="FF0000"/>
                </a:solidFill>
              </a:rPr>
              <a:t>ifelse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条件判断</a:t>
            </a:r>
            <a:r>
              <a:rPr lang="en-US" altLang="zh-CN" dirty="0">
                <a:solidFill>
                  <a:srgbClr val="FF0000"/>
                </a:solidFill>
              </a:rPr>
              <a:t>, </a:t>
            </a:r>
            <a:r>
              <a:rPr lang="zh-CN" altLang="en-US" dirty="0">
                <a:solidFill>
                  <a:srgbClr val="FF0000"/>
                </a:solidFill>
              </a:rPr>
              <a:t>表达式</a:t>
            </a:r>
            <a:r>
              <a:rPr lang="en-US" altLang="zh-CN" dirty="0">
                <a:solidFill>
                  <a:srgbClr val="FF0000"/>
                </a:solidFill>
              </a:rPr>
              <a:t>1, </a:t>
            </a:r>
            <a:r>
              <a:rPr lang="zh-CN" altLang="en-US" dirty="0">
                <a:solidFill>
                  <a:srgbClr val="FF0000"/>
                </a:solidFill>
              </a:rPr>
              <a:t>表达式</a:t>
            </a:r>
            <a:r>
              <a:rPr lang="en-US" altLang="zh-CN" dirty="0">
                <a:solidFill>
                  <a:srgbClr val="FF0000"/>
                </a:solidFill>
              </a:rPr>
              <a:t>2)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616EAB-F1A9-5643-2253-9AAE3BB69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924" y="33434"/>
            <a:ext cx="4716780" cy="43910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A0B6B4-0413-A022-C402-1ADFFCD1A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182" y="4580890"/>
            <a:ext cx="4508500" cy="22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2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AB7586-395B-B103-6F18-961A7D07D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zh-CN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3.2 </a:t>
            </a:r>
            <a:r>
              <a:rPr kumimoji="0" lang="zh-CN" altLang="en-US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数据选择</a:t>
            </a:r>
            <a:endParaRPr lang="zh-CN" altLang="en-US" sz="8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EE62DF-2704-969C-9BB8-E1BC6AB3B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DDE3FE-9EAC-FA09-D3F7-EFC5975C3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658884"/>
            <a:ext cx="10314830" cy="37193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5E278C-0165-C3F2-172D-658644B4E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5378242"/>
            <a:ext cx="10314830" cy="136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AC13C-FADA-D9C1-A296-0524E430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5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3.2 </a:t>
            </a:r>
            <a:r>
              <a:rPr kumimoji="0" lang="zh-CN" altLang="en-US" sz="5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数据选择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C949F0-D26B-5F7E-EC5F-378D393D9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4"/>
            <a:ext cx="1065911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>
                <a:solidFill>
                  <a:srgbClr val="0033CC"/>
                </a:solidFill>
              </a:rPr>
              <a:t>观测数据的简单查看</a:t>
            </a:r>
            <a:r>
              <a:rPr lang="en-US" altLang="zh-CN" sz="2800" dirty="0">
                <a:solidFill>
                  <a:srgbClr val="0033CC"/>
                </a:solidFill>
              </a:rPr>
              <a:t>head, tail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74EEE4-053F-8334-DA23-D095756F0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17" y="2455101"/>
            <a:ext cx="10260965" cy="28651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F32C46-CB31-38D5-C794-A8C964DFC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65" y="2959304"/>
            <a:ext cx="10259060" cy="28276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AD17709-76D2-50BD-3307-16D1446639F0}"/>
              </a:ext>
            </a:extLst>
          </p:cNvPr>
          <p:cNvSpPr txBox="1"/>
          <p:nvPr/>
        </p:nvSpPr>
        <p:spPr>
          <a:xfrm>
            <a:off x="4595480" y="6029552"/>
            <a:ext cx="3022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800" dirty="0">
                <a:solidFill>
                  <a:srgbClr val="FF0000"/>
                </a:solidFill>
                <a:latin typeface="Arial Nova" panose="020B0504020202020204" pitchFamily="34" charset="0"/>
                <a:ea typeface="宋体" panose="02010600030101010101" pitchFamily="2" charset="-122"/>
              </a:rPr>
              <a:t>特定行？特定列？</a:t>
            </a:r>
            <a:endParaRPr lang="en-US" altLang="zh-CN" sz="2800" dirty="0">
              <a:solidFill>
                <a:srgbClr val="FF0000"/>
              </a:solidFill>
              <a:latin typeface="Arial Nova" panose="020B05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519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85B2C1-C368-D04B-2F29-362110168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3.2 </a:t>
            </a:r>
            <a:r>
              <a:rPr kumimoji="0" lang="zh-CN" altLang="en-US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数据选择</a:t>
            </a:r>
            <a:b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3.2.1 </a:t>
            </a:r>
            <a:r>
              <a:rPr kumimoji="0" lang="zh-CN" altLang="en-US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选取观测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211416-E86D-4C48-B09B-F118B39F7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下标法</a:t>
            </a:r>
            <a:r>
              <a:rPr lang="en-US" altLang="zh-CN" dirty="0">
                <a:solidFill>
                  <a:srgbClr val="FF0000"/>
                </a:solidFill>
              </a:rPr>
              <a:t>[]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、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记号法</a:t>
            </a:r>
            <a:r>
              <a:rPr lang="en-US" altLang="zh-CN" dirty="0">
                <a:solidFill>
                  <a:srgbClr val="FF0000"/>
                </a:solidFill>
              </a:rPr>
              <a:t>$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EC5EB4-257A-42B0-7893-ED3996818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2425444"/>
            <a:ext cx="11226800" cy="21182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D4F7BE-03A5-2216-85F3-976636C7D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5435970"/>
            <a:ext cx="11226800" cy="113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4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CF1447-B4E7-5DAE-597C-0D059686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3.2 </a:t>
            </a:r>
            <a:r>
              <a:rPr kumimoji="0" lang="zh-CN" altLang="en-US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数据选择</a:t>
            </a:r>
            <a:b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3.2.1 </a:t>
            </a:r>
            <a:r>
              <a:rPr kumimoji="0" lang="zh-CN" altLang="en-US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选取观测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2D076C-E0C3-27DB-B1CF-2AED09CA2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子集法</a:t>
            </a:r>
            <a:r>
              <a:rPr lang="en-US" altLang="zh-CN" dirty="0">
                <a:solidFill>
                  <a:srgbClr val="FF0000"/>
                </a:solidFill>
              </a:rPr>
              <a:t>subset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36D4BF-5A0A-E97F-7739-5E4163E60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" y="3094990"/>
            <a:ext cx="11713845" cy="163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86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9BABA-6AF5-08E4-31D3-6410C0FBE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3.2 </a:t>
            </a:r>
            <a:r>
              <a:rPr kumimoji="0" lang="zh-CN" altLang="en-US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数据选择</a:t>
            </a:r>
            <a:b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3.2.2 </a:t>
            </a:r>
            <a:r>
              <a:rPr kumimoji="0" lang="zh-CN" altLang="en-US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选取变量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1B9C7D-0E9D-7C50-3B6C-34D09D8B4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下标法</a:t>
            </a:r>
            <a:r>
              <a:rPr lang="en-US" altLang="zh-CN" dirty="0">
                <a:solidFill>
                  <a:schemeClr val="tx1"/>
                </a:solidFill>
              </a:rPr>
              <a:t>[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en-US" altLang="zh-CN" dirty="0">
                <a:solidFill>
                  <a:schemeClr val="tx1"/>
                </a:solidFill>
              </a:rPr>
              <a:t> ]</a:t>
            </a: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F40625-A3A1-29D0-43C3-305DE9F8E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2850582"/>
            <a:ext cx="11336655" cy="212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0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8993BF2-0899-9ADA-DECD-F5D44DF81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4606280" cy="5157049"/>
          </a:xfrm>
        </p:spPr>
        <p:txBody>
          <a:bodyPr anchor="ctr">
            <a:normAutofit/>
          </a:bodyPr>
          <a:lstStyle/>
          <a:p>
            <a:r>
              <a:rPr lang="zh-CN" altLang="en-US" sz="4400"/>
              <a:t>目录</a:t>
            </a: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9215E110-AB5D-437B-9906-4A431F695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51383" y="253192"/>
            <a:ext cx="2260285" cy="6604807"/>
            <a:chOff x="9951383" y="253192"/>
            <a:chExt cx="2260285" cy="660480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D2C49A-33C3-4048-8267-6907CA622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253192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4A3D21-5E60-4B25-890E-FA22F1643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27694" y="749878"/>
              <a:ext cx="202144" cy="202144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236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16802" y="6415697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620435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336017-F12B-485C-B5E1-B6971DA0C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61912" y="6317717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C576F941-5D73-F208-9CAA-B3392A2770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8709937"/>
              </p:ext>
            </p:extLst>
          </p:nvPr>
        </p:nvGraphicFramePr>
        <p:xfrm>
          <a:off x="5544878" y="952022"/>
          <a:ext cx="5891471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0437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9BABA-6AF5-08E4-31D3-6410C0FBE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3.2 </a:t>
            </a:r>
            <a:r>
              <a:rPr kumimoji="0" lang="zh-CN" altLang="en-US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数据选择</a:t>
            </a:r>
            <a:b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3.2.2 </a:t>
            </a:r>
            <a:r>
              <a:rPr kumimoji="0" lang="zh-CN" altLang="en-US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选取变量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1B9C7D-0E9D-7C50-3B6C-34D09D8B4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记号法</a:t>
            </a:r>
            <a:r>
              <a:rPr lang="en-US" altLang="zh-CN" dirty="0">
                <a:solidFill>
                  <a:srgbClr val="FF0000"/>
                </a:solidFill>
              </a:rPr>
              <a:t>$</a:t>
            </a: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C02F80-D288-B8DC-C8CA-88A3F5B16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2792604"/>
            <a:ext cx="11222990" cy="259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54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9BABA-6AF5-08E4-31D3-6410C0FBE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3.2 </a:t>
            </a:r>
            <a:r>
              <a:rPr kumimoji="0" lang="zh-CN" altLang="en-US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数据选择</a:t>
            </a:r>
            <a:b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3.2.2 </a:t>
            </a:r>
            <a:r>
              <a:rPr kumimoji="0" lang="zh-CN" altLang="en-US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选取变量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1B9C7D-0E9D-7C50-3B6C-34D09D8B4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4"/>
            <a:ext cx="10659110" cy="5032375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数据绑定法</a:t>
            </a:r>
            <a:r>
              <a:rPr lang="en-US" altLang="zh-CN" dirty="0">
                <a:solidFill>
                  <a:srgbClr val="FF0000"/>
                </a:solidFill>
              </a:rPr>
              <a:t>attach</a:t>
            </a:r>
          </a:p>
          <a:p>
            <a:pPr marL="0" indent="457200">
              <a:buNone/>
            </a:pPr>
            <a:r>
              <a:rPr lang="zh-CN" altLang="en-US" dirty="0">
                <a:solidFill>
                  <a:schemeClr val="tx1"/>
                </a:solidFill>
              </a:rPr>
              <a:t>如果想用</a:t>
            </a:r>
            <a:r>
              <a:rPr lang="en-US" altLang="zh-CN" dirty="0">
                <a:solidFill>
                  <a:schemeClr val="tx1"/>
                </a:solidFill>
              </a:rPr>
              <a:t>attach</a:t>
            </a:r>
            <a:r>
              <a:rPr lang="zh-CN" altLang="en-US" dirty="0">
                <a:solidFill>
                  <a:schemeClr val="tx1"/>
                </a:solidFill>
              </a:rPr>
              <a:t>的方便性，建议</a:t>
            </a:r>
            <a:r>
              <a:rPr lang="en-US" altLang="zh-CN" dirty="0">
                <a:solidFill>
                  <a:schemeClr val="tx1"/>
                </a:solidFill>
              </a:rPr>
              <a:t>attach()</a:t>
            </a:r>
            <a:r>
              <a:rPr lang="zh-CN" altLang="en-US" dirty="0">
                <a:solidFill>
                  <a:schemeClr val="tx1"/>
                </a:solidFill>
              </a:rPr>
              <a:t>和</a:t>
            </a:r>
            <a:r>
              <a:rPr lang="en-US" altLang="zh-CN" dirty="0">
                <a:solidFill>
                  <a:schemeClr val="tx1"/>
                </a:solidFill>
              </a:rPr>
              <a:t>detach()</a:t>
            </a:r>
            <a:r>
              <a:rPr lang="zh-CN" altLang="en-US" dirty="0">
                <a:solidFill>
                  <a:schemeClr val="tx1"/>
                </a:solidFill>
              </a:rPr>
              <a:t>配合使用但很多人经常会忘记</a:t>
            </a:r>
            <a:r>
              <a:rPr lang="en-US" altLang="zh-CN" dirty="0">
                <a:solidFill>
                  <a:schemeClr val="tx1"/>
                </a:solidFill>
              </a:rPr>
              <a:t>detach()</a:t>
            </a:r>
            <a:r>
              <a:rPr lang="zh-CN" altLang="en-US" dirty="0">
                <a:solidFill>
                  <a:schemeClr val="tx1"/>
                </a:solidFill>
              </a:rPr>
              <a:t>命令。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159408-9EAE-3FB2-0F76-0663CB16D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502" y="3429000"/>
            <a:ext cx="8888996" cy="32646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899A73D-8C97-E137-6C8E-A939A28C3877}"/>
              </a:ext>
            </a:extLst>
          </p:cNvPr>
          <p:cNvSpPr/>
          <p:nvPr/>
        </p:nvSpPr>
        <p:spPr>
          <a:xfrm>
            <a:off x="1767558" y="3506526"/>
            <a:ext cx="1723065" cy="4850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B3D407-7B05-C083-A9BD-B9B972DC3B3A}"/>
              </a:ext>
            </a:extLst>
          </p:cNvPr>
          <p:cNvSpPr/>
          <p:nvPr/>
        </p:nvSpPr>
        <p:spPr>
          <a:xfrm>
            <a:off x="1767558" y="6168861"/>
            <a:ext cx="1309597" cy="4850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54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9BABA-6AF5-08E4-31D3-6410C0FBE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9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3.2 </a:t>
            </a:r>
            <a:r>
              <a:rPr kumimoji="0" lang="zh-CN" altLang="en-US" sz="49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数据选择</a:t>
            </a:r>
            <a:b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3.2.3 </a:t>
            </a:r>
            <a:r>
              <a:rPr kumimoji="0" lang="zh-CN" altLang="en-US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选取观测与变量</a:t>
            </a:r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subset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1B9C7D-0E9D-7C50-3B6C-34D09D8B4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8644BA-F9F0-B7E4-8EEA-0CD85177E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179" y="1690687"/>
            <a:ext cx="7614516" cy="515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06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9BABA-6AF5-08E4-31D3-6410C0FBE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9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3.2 </a:t>
            </a:r>
            <a:r>
              <a:rPr kumimoji="0" lang="zh-CN" altLang="en-US" sz="49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数据选择</a:t>
            </a:r>
            <a:b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3.2.4 </a:t>
            </a:r>
            <a:r>
              <a:rPr lang="zh-CN" altLang="en-US" sz="4400">
                <a:solidFill>
                  <a:srgbClr val="243041"/>
                </a:solidFill>
              </a:rPr>
              <a:t>剔除</a:t>
            </a:r>
            <a:r>
              <a:rPr kumimoji="0" lang="zh-CN" altLang="en-US" sz="4400" b="0" i="0" u="none" strike="noStrike" kern="1200" cap="none" spc="140" normalizeH="0" baseline="0" noProof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观测</a:t>
            </a:r>
            <a:r>
              <a:rPr kumimoji="0" lang="zh-CN" altLang="en-US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与变量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1B9C7D-0E9D-7C50-3B6C-34D09D8B4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609C49-3BD3-A7AB-06C2-0602D996B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70" y="1864519"/>
            <a:ext cx="10534650" cy="427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72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92733-EC3D-7A9D-F985-771561254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3.3 </a:t>
            </a:r>
            <a:r>
              <a:rPr kumimoji="0" lang="zh-CN" altLang="en-US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数据转换</a:t>
            </a:r>
            <a:b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3.3.1 </a:t>
            </a:r>
            <a:r>
              <a:rPr kumimoji="0" lang="zh-CN" altLang="en-US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修改变量名</a:t>
            </a:r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names()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679C9-72B6-97E8-4974-0E9656015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70792D-C6EC-625E-D92E-9EF65D017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41" y="1825625"/>
            <a:ext cx="11477791" cy="478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11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92733-EC3D-7A9D-F985-771561254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3.3 </a:t>
            </a:r>
            <a:r>
              <a:rPr kumimoji="0" lang="zh-CN" altLang="en-US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数据转换</a:t>
            </a:r>
            <a:b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3.3.2 </a:t>
            </a:r>
            <a:r>
              <a:rPr kumimoji="0" lang="zh-CN" altLang="en-US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创建变量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679C9-72B6-97E8-4974-0E9656015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>
                <a:solidFill>
                  <a:srgbClr val="0033CC"/>
                </a:solidFill>
              </a:rPr>
              <a:t>创建内存中的变量</a:t>
            </a:r>
          </a:p>
        </p:txBody>
      </p:sp>
      <p:pic>
        <p:nvPicPr>
          <p:cNvPr id="8" name="图片 7" descr="表格&#10;&#10;中度可信度描述已自动生成">
            <a:extLst>
              <a:ext uri="{FF2B5EF4-FFF2-40B4-BE49-F238E27FC236}">
                <a16:creationId xmlns:a16="http://schemas.microsoft.com/office/drawing/2014/main" id="{10158046-97E2-674D-41AB-961906C3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39" y="2663553"/>
            <a:ext cx="11436350" cy="341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8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92733-EC3D-7A9D-F985-771561254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3.3 </a:t>
            </a:r>
            <a:r>
              <a:rPr kumimoji="0" lang="zh-CN" altLang="en-US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数据转换</a:t>
            </a:r>
            <a:b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3.3.2 </a:t>
            </a:r>
            <a:r>
              <a:rPr kumimoji="0" lang="zh-CN" altLang="en-US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创建变量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679C9-72B6-97E8-4974-0E9656015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5"/>
            <a:ext cx="10659110" cy="5010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>
                <a:solidFill>
                  <a:srgbClr val="0033CC"/>
                </a:solidFill>
              </a:rPr>
              <a:t>创建数据框中的变量</a:t>
            </a:r>
            <a:endParaRPr lang="en-US" altLang="zh-CN" sz="2800" dirty="0">
              <a:solidFill>
                <a:srgbClr val="0033CC"/>
              </a:solidFill>
            </a:endParaRPr>
          </a:p>
          <a:p>
            <a:r>
              <a:rPr lang="en-US" altLang="zh-CN" dirty="0"/>
              <a:t>$</a:t>
            </a:r>
            <a:r>
              <a:rPr lang="zh-CN" altLang="en-US" dirty="0"/>
              <a:t>法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spcBef>
                <a:spcPts val="2400"/>
              </a:spcBef>
            </a:pPr>
            <a:r>
              <a:rPr lang="en-US" altLang="zh-CN" dirty="0"/>
              <a:t>transform</a:t>
            </a:r>
            <a:r>
              <a:rPr lang="zh-CN" altLang="en-US" dirty="0"/>
              <a:t>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BFD288-95B1-B437-5617-809514E6D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898" y="6238734"/>
            <a:ext cx="10379102" cy="624307"/>
          </a:xfrm>
          <a:prstGeom prst="rect">
            <a:avLst/>
          </a:prstGeom>
        </p:spPr>
      </p:pic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2F9C969E-A8FE-62C4-2AAB-557383CC6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397" y="2449085"/>
            <a:ext cx="10379103" cy="316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22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679C9-72B6-97E8-4974-0E9656015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B2A5B3-342C-B14D-CD32-2F883F542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95" y="1924050"/>
            <a:ext cx="11261725" cy="4110355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0D0A8D89-CB0B-2B19-3BCE-01B3C5F8A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>
            <a:normAutofit fontScale="90000"/>
          </a:bodyPr>
          <a:lstStyle/>
          <a:p>
            <a:r>
              <a:rPr kumimoji="0" lang="en-US" altLang="zh-CN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3.3 </a:t>
            </a:r>
            <a:r>
              <a:rPr kumimoji="0" lang="zh-CN" altLang="en-US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数据转换</a:t>
            </a:r>
            <a:b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3.3.3 </a:t>
            </a:r>
            <a:r>
              <a:rPr kumimoji="0" lang="zh-CN" altLang="en-US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变量变换</a:t>
            </a:r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as.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6469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679C9-72B6-97E8-4974-0E9656015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5A5D40-2D44-3E7F-E6A1-4DE48E1E2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30" y="1989455"/>
            <a:ext cx="11606530" cy="4239895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47BEE593-24E9-3520-1312-A2365D882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>
            <a:normAutofit fontScale="90000"/>
          </a:bodyPr>
          <a:lstStyle/>
          <a:p>
            <a:r>
              <a:rPr kumimoji="0" lang="en-US" altLang="zh-CN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3.3 </a:t>
            </a:r>
            <a:r>
              <a:rPr kumimoji="0" lang="zh-CN" altLang="en-US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数据转换</a:t>
            </a:r>
            <a:b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3.3.3 </a:t>
            </a:r>
            <a:r>
              <a:rPr kumimoji="0" lang="zh-CN" altLang="en-US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变量变换</a:t>
            </a:r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as.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1592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92733-EC3D-7A9D-F985-771561254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3.3 </a:t>
            </a:r>
            <a:r>
              <a:rPr kumimoji="0" lang="zh-CN" altLang="en-US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数据转换</a:t>
            </a:r>
            <a:b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3.3.3 </a:t>
            </a:r>
            <a:r>
              <a:rPr kumimoji="0" lang="zh-CN" altLang="en-US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变量变换</a:t>
            </a:r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as.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679C9-72B6-97E8-4974-0E9656015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C01DDA-9E85-68AC-91BB-2BFECEA6A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95" y="1989455"/>
            <a:ext cx="11475720" cy="41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00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3A02D-0709-F57A-3348-F5C39AF5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 基本方法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0838BB-880C-112D-1151-463E5C12B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457200">
              <a:buNone/>
            </a:pPr>
            <a:r>
              <a:rPr lang="zh-CN" altLang="en-US" dirty="0"/>
              <a:t>在处理任何数据之前，都需对收集到的数据进行整理，将数据整理成一个有用的数据集是统计分析的关键步骤，也是最难的一步，目前许多公司和个人迷恋于</a:t>
            </a:r>
            <a:r>
              <a:rPr lang="en-US" altLang="zh-CN" dirty="0"/>
              <a:t>SAS</a:t>
            </a:r>
            <a:r>
              <a:rPr lang="zh-CN" altLang="en-US" dirty="0"/>
              <a:t>软件的主要原因不完全在于 </a:t>
            </a:r>
            <a:r>
              <a:rPr lang="en-US" altLang="zh-CN" dirty="0"/>
              <a:t>SAS </a:t>
            </a:r>
            <a:r>
              <a:rPr lang="zh-CN" altLang="en-US" dirty="0"/>
              <a:t>软件强大的统计分析功能，也因为</a:t>
            </a:r>
            <a:r>
              <a:rPr lang="en-US" altLang="zh-CN" dirty="0"/>
              <a:t>SAS</a:t>
            </a:r>
            <a:r>
              <a:rPr lang="zh-CN" altLang="en-US" dirty="0"/>
              <a:t>软件的数据管理功能。许多进行数据分析的人士都认为</a:t>
            </a:r>
            <a:r>
              <a:rPr lang="en-US" altLang="zh-CN" dirty="0"/>
              <a:t>SAS</a:t>
            </a:r>
            <a:r>
              <a:rPr lang="zh-CN" altLang="en-US" dirty="0"/>
              <a:t>软件的灵活的数据整理功能。实际上，如果你所分析的数据量不是很大</a:t>
            </a:r>
            <a:r>
              <a:rPr lang="en-US" altLang="zh-CN" dirty="0"/>
              <a:t>(</a:t>
            </a:r>
            <a:r>
              <a:rPr lang="zh-CN" altLang="en-US" dirty="0"/>
              <a:t>百万级观测</a:t>
            </a:r>
            <a:r>
              <a:rPr lang="en-US" altLang="zh-CN" dirty="0"/>
              <a:t>)</a:t>
            </a:r>
            <a:r>
              <a:rPr lang="zh-CN" altLang="en-US" dirty="0"/>
              <a:t>，那么</a:t>
            </a:r>
            <a:r>
              <a:rPr lang="en-US" altLang="zh-CN" dirty="0"/>
              <a:t>R</a:t>
            </a:r>
            <a:r>
              <a:rPr lang="zh-CN" altLang="en-US" dirty="0"/>
              <a:t>语言的数据管理功能并不比</a:t>
            </a:r>
            <a:r>
              <a:rPr lang="en-US" altLang="zh-CN" dirty="0"/>
              <a:t>SAS</a:t>
            </a:r>
            <a:r>
              <a:rPr lang="zh-CN" altLang="en-US" dirty="0"/>
              <a:t>软件弱。</a:t>
            </a:r>
          </a:p>
        </p:txBody>
      </p:sp>
    </p:spTree>
    <p:extLst>
      <p:ext uri="{BB962C8B-B14F-4D97-AF65-F5344CB8AC3E}">
        <p14:creationId xmlns:p14="http://schemas.microsoft.com/office/powerpoint/2010/main" val="4208916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92733-EC3D-7A9D-F985-771561254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3.3 </a:t>
            </a:r>
            <a:r>
              <a:rPr kumimoji="0" lang="zh-CN" altLang="en-US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数据转换</a:t>
            </a:r>
            <a:b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3.3.4 </a:t>
            </a:r>
            <a:r>
              <a:rPr kumimoji="0" lang="zh-CN" altLang="en-US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重新编码</a:t>
            </a:r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cut()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679C9-72B6-97E8-4974-0E9656015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B75A51-CD75-5E0E-1473-EEE26B3A0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844675"/>
            <a:ext cx="11875135" cy="476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33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92733-EC3D-7A9D-F985-771561254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3.3 </a:t>
            </a:r>
            <a:r>
              <a:rPr kumimoji="0" lang="zh-CN" altLang="en-US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数据转换</a:t>
            </a:r>
            <a:b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3.3.4 </a:t>
            </a:r>
            <a:r>
              <a:rPr kumimoji="0" lang="zh-CN" altLang="en-US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重新编码</a:t>
            </a:r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cut()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679C9-72B6-97E8-4974-0E9656015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9C97B2-00EB-D617-2F24-F6C732411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" y="1989455"/>
            <a:ext cx="11947525" cy="436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2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92733-EC3D-7A9D-F985-771561254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3.3 </a:t>
            </a:r>
            <a:r>
              <a:rPr kumimoji="0" lang="zh-CN" altLang="en-US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数据转换</a:t>
            </a:r>
            <a:b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3.3.4 </a:t>
            </a:r>
            <a:r>
              <a:rPr kumimoji="0" lang="zh-CN" altLang="en-US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重新编码</a:t>
            </a:r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cut()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679C9-72B6-97E8-4974-0E9656015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905E33-4325-485A-9A8D-42FB9816E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1806575"/>
            <a:ext cx="11884660" cy="478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77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92733-EC3D-7A9D-F985-771561254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</a:rPr>
              <a:t>3.4 </a:t>
            </a:r>
            <a:r>
              <a:rPr kumimoji="0" lang="zh-CN" altLang="en-US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</a:rPr>
              <a:t>数据</a:t>
            </a:r>
            <a:r>
              <a:rPr lang="zh-CN" altLang="en-US" sz="4400" dirty="0">
                <a:solidFill>
                  <a:srgbClr val="243041"/>
                </a:solidFill>
              </a:rPr>
              <a:t>整理</a:t>
            </a:r>
            <a:b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</a:rPr>
              <a:t>3.4</a:t>
            </a:r>
            <a:r>
              <a:rPr lang="en-US" altLang="zh-CN" sz="4000" dirty="0">
                <a:solidFill>
                  <a:srgbClr val="243041"/>
                </a:solidFill>
              </a:rPr>
              <a:t>.1</a:t>
            </a:r>
            <a:r>
              <a:rPr lang="zh-CN" altLang="en-US" sz="4000" dirty="0">
                <a:solidFill>
                  <a:srgbClr val="243041"/>
                </a:solidFill>
              </a:rPr>
              <a:t> 数据集排序</a:t>
            </a:r>
            <a:r>
              <a:rPr lang="en-US" altLang="zh-CN" sz="4000" dirty="0">
                <a:solidFill>
                  <a:srgbClr val="243041"/>
                </a:solidFill>
              </a:rPr>
              <a:t>order()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679C9-72B6-97E8-4974-0E9656015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4"/>
            <a:ext cx="10659110" cy="50323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dirty="0"/>
              <a:t>将</a:t>
            </a:r>
            <a:r>
              <a:rPr lang="en-US" altLang="zh-CN" dirty="0"/>
              <a:t>income</a:t>
            </a:r>
            <a:r>
              <a:rPr lang="zh-CN" altLang="en-US" dirty="0"/>
              <a:t>按升序排列</a:t>
            </a:r>
          </a:p>
        </p:txBody>
      </p:sp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B47231CA-6E83-3E25-A88A-656F8B3A4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94" y="2257774"/>
            <a:ext cx="9881967" cy="46002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D7B7955-2248-045A-529D-5ABEA11356D9}"/>
              </a:ext>
            </a:extLst>
          </p:cNvPr>
          <p:cNvSpPr txBox="1"/>
          <p:nvPr/>
        </p:nvSpPr>
        <p:spPr>
          <a:xfrm>
            <a:off x="9450427" y="1611442"/>
            <a:ext cx="1314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Arial Nova" panose="020B0504020202020204" pitchFamily="34" charset="0"/>
                <a:ea typeface="宋体" panose="02010600030101010101" pitchFamily="2" charset="-122"/>
              </a:rPr>
              <a:t>降序？</a:t>
            </a:r>
          </a:p>
        </p:txBody>
      </p:sp>
    </p:spTree>
    <p:extLst>
      <p:ext uri="{BB962C8B-B14F-4D97-AF65-F5344CB8AC3E}">
        <p14:creationId xmlns:p14="http://schemas.microsoft.com/office/powerpoint/2010/main" val="287577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92733-EC3D-7A9D-F985-771561254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3.4 </a:t>
            </a:r>
            <a:r>
              <a:rPr kumimoji="0" lang="zh-CN" altLang="en-US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数据</a:t>
            </a:r>
            <a:r>
              <a:rPr lang="zh-CN" altLang="en-US" sz="4400" dirty="0">
                <a:solidFill>
                  <a:srgbClr val="243041"/>
                </a:solidFill>
              </a:rPr>
              <a:t>整理</a:t>
            </a:r>
            <a:b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3.4</a:t>
            </a:r>
            <a:r>
              <a:rPr lang="en-US" altLang="zh-CN" sz="4000" dirty="0">
                <a:solidFill>
                  <a:srgbClr val="243041"/>
                </a:solidFill>
              </a:rPr>
              <a:t>.1</a:t>
            </a:r>
            <a:r>
              <a:rPr lang="zh-CN" altLang="en-US" sz="4000" dirty="0">
                <a:solidFill>
                  <a:srgbClr val="243041"/>
                </a:solidFill>
              </a:rPr>
              <a:t> 数据集排序</a:t>
            </a:r>
            <a:r>
              <a:rPr lang="en-US" altLang="zh-CN" sz="4000" dirty="0">
                <a:solidFill>
                  <a:srgbClr val="243041"/>
                </a:solidFill>
              </a:rPr>
              <a:t>order()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679C9-72B6-97E8-4974-0E9656015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CF7B17-4A2B-9081-E850-2B180308C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766089"/>
            <a:ext cx="10223887" cy="509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05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92733-EC3D-7A9D-F985-771561254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3.4 </a:t>
            </a:r>
            <a:r>
              <a:rPr kumimoji="0" lang="zh-CN" altLang="en-US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数据</a:t>
            </a:r>
            <a:r>
              <a:rPr lang="zh-CN" altLang="en-US" sz="4400" dirty="0">
                <a:solidFill>
                  <a:srgbClr val="243041"/>
                </a:solidFill>
              </a:rPr>
              <a:t>整理</a:t>
            </a:r>
            <a:b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3.4</a:t>
            </a:r>
            <a:r>
              <a:rPr lang="en-US" altLang="zh-CN" sz="4000" dirty="0">
                <a:solidFill>
                  <a:srgbClr val="243041"/>
                </a:solidFill>
              </a:rPr>
              <a:t>.2</a:t>
            </a:r>
            <a:r>
              <a:rPr lang="zh-CN" altLang="en-US" sz="4000" dirty="0">
                <a:solidFill>
                  <a:srgbClr val="243041"/>
                </a:solidFill>
              </a:rPr>
              <a:t> 数据集合并</a:t>
            </a:r>
            <a:endParaRPr lang="zh-CN" altLang="en-US" sz="6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679C9-72B6-97E8-4974-0E9656015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5"/>
            <a:ext cx="3627783" cy="4351338"/>
          </a:xfrm>
        </p:spPr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语言中有三种用于数据合并的命令</a:t>
            </a:r>
            <a:r>
              <a:rPr lang="en-US" altLang="zh-CN" dirty="0">
                <a:solidFill>
                  <a:srgbClr val="FF0000"/>
                </a:solidFill>
              </a:rPr>
              <a:t>merge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 err="1">
                <a:solidFill>
                  <a:srgbClr val="FF0000"/>
                </a:solidFill>
              </a:rPr>
              <a:t>cbind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 err="1">
                <a:solidFill>
                  <a:srgbClr val="FF0000"/>
                </a:solidFill>
              </a:rPr>
              <a:t>rbind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merge </a:t>
            </a:r>
            <a:r>
              <a:rPr lang="zh-CN" altLang="en-US" dirty="0"/>
              <a:t>是按横向合并两个数据框，而且要求两个数据框有一个或多个共同变量。</a:t>
            </a:r>
          </a:p>
        </p:txBody>
      </p:sp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4754F113-988F-131C-9676-EB340DAE8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633" y="1690688"/>
            <a:ext cx="7723367" cy="483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47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92733-EC3D-7A9D-F985-771561254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3.4 </a:t>
            </a:r>
            <a:r>
              <a:rPr kumimoji="0" lang="zh-CN" altLang="en-US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数据</a:t>
            </a:r>
            <a:r>
              <a:rPr lang="zh-CN" altLang="en-US" sz="4400" dirty="0">
                <a:solidFill>
                  <a:srgbClr val="243041"/>
                </a:solidFill>
              </a:rPr>
              <a:t>整理</a:t>
            </a:r>
            <a:b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3.4</a:t>
            </a:r>
            <a:r>
              <a:rPr lang="en-US" altLang="zh-CN" sz="4000" dirty="0">
                <a:solidFill>
                  <a:srgbClr val="243041"/>
                </a:solidFill>
              </a:rPr>
              <a:t>.2</a:t>
            </a:r>
            <a:r>
              <a:rPr lang="zh-CN" altLang="en-US" sz="4000" dirty="0">
                <a:solidFill>
                  <a:srgbClr val="243041"/>
                </a:solidFill>
              </a:rPr>
              <a:t> 数据集合并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679C9-72B6-97E8-4974-0E9656015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cbind</a:t>
            </a:r>
            <a:r>
              <a:rPr lang="en-US" altLang="zh-CN" dirty="0"/>
              <a:t> </a:t>
            </a:r>
            <a:r>
              <a:rPr lang="zh-CN" altLang="en-US" dirty="0"/>
              <a:t>可以横向合并任意两个数据框</a:t>
            </a:r>
            <a:r>
              <a:rPr lang="en-US" altLang="zh-CN" dirty="0"/>
              <a:t>(</a:t>
            </a:r>
            <a:r>
              <a:rPr lang="zh-CN" altLang="en-US" dirty="0"/>
              <a:t>矩阵</a:t>
            </a:r>
            <a:r>
              <a:rPr lang="en-US" altLang="zh-CN" dirty="0"/>
              <a:t>)</a:t>
            </a:r>
            <a:r>
              <a:rPr lang="zh-CN" altLang="en-US" dirty="0"/>
              <a:t>，但要求数据框</a:t>
            </a:r>
            <a:r>
              <a:rPr lang="en-US" altLang="zh-CN" dirty="0"/>
              <a:t>(</a:t>
            </a:r>
            <a:r>
              <a:rPr lang="zh-CN" altLang="en-US" dirty="0"/>
              <a:t>矩阵</a:t>
            </a:r>
            <a:r>
              <a:rPr lang="en-US" altLang="zh-CN" dirty="0"/>
              <a:t>)</a:t>
            </a:r>
            <a:r>
              <a:rPr lang="zh-CN" altLang="en-US" dirty="0"/>
              <a:t>必须有相同的行数。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AA28E9-6B29-7242-851A-49BB2EC4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177" y="2366163"/>
            <a:ext cx="8904163" cy="445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41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92733-EC3D-7A9D-F985-771561254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</a:rPr>
              <a:t>3.4 </a:t>
            </a:r>
            <a:r>
              <a:rPr kumimoji="0" lang="zh-CN" altLang="en-US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</a:rPr>
              <a:t>数据</a:t>
            </a:r>
            <a:r>
              <a:rPr lang="zh-CN" altLang="en-US" sz="4400" dirty="0">
                <a:solidFill>
                  <a:srgbClr val="243041"/>
                </a:solidFill>
              </a:rPr>
              <a:t>整理</a:t>
            </a:r>
            <a:b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</a:rPr>
              <a:t>3.4</a:t>
            </a:r>
            <a:r>
              <a:rPr lang="en-US" altLang="zh-CN" sz="4000" dirty="0">
                <a:solidFill>
                  <a:srgbClr val="243041"/>
                </a:solidFill>
              </a:rPr>
              <a:t>.2</a:t>
            </a:r>
            <a:r>
              <a:rPr lang="zh-CN" altLang="en-US" sz="4000" dirty="0">
                <a:solidFill>
                  <a:srgbClr val="243041"/>
                </a:solidFill>
              </a:rPr>
              <a:t> 数据集合并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679C9-72B6-97E8-4974-0E9656015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5"/>
            <a:ext cx="5162384" cy="4351338"/>
          </a:xfrm>
        </p:spPr>
        <p:txBody>
          <a:bodyPr/>
          <a:lstStyle/>
          <a:p>
            <a:r>
              <a:rPr lang="en-US" altLang="zh-CN" dirty="0" err="1"/>
              <a:t>rbind</a:t>
            </a:r>
            <a:r>
              <a:rPr lang="en-US" altLang="zh-CN" dirty="0"/>
              <a:t> </a:t>
            </a:r>
            <a:r>
              <a:rPr lang="zh-CN" altLang="en-US" dirty="0"/>
              <a:t>可以纵向合并任意两个数据框</a:t>
            </a:r>
            <a:r>
              <a:rPr lang="en-US" altLang="zh-CN" dirty="0"/>
              <a:t>(</a:t>
            </a:r>
            <a:r>
              <a:rPr lang="zh-CN" altLang="en-US" dirty="0"/>
              <a:t>矩阵</a:t>
            </a:r>
            <a:r>
              <a:rPr lang="en-US" altLang="zh-CN" dirty="0"/>
              <a:t>)</a:t>
            </a:r>
            <a:r>
              <a:rPr lang="zh-CN" altLang="en-US" dirty="0"/>
              <a:t>，但要求数据框</a:t>
            </a:r>
            <a:r>
              <a:rPr lang="en-US" altLang="zh-CN" dirty="0"/>
              <a:t>(</a:t>
            </a:r>
            <a:r>
              <a:rPr lang="zh-CN" altLang="en-US" dirty="0"/>
              <a:t>矩阵</a:t>
            </a:r>
            <a:r>
              <a:rPr lang="en-US" altLang="zh-CN" dirty="0"/>
              <a:t>)</a:t>
            </a:r>
            <a:r>
              <a:rPr lang="zh-CN" altLang="en-US" dirty="0"/>
              <a:t>必须有相同的列数。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3E98AF-8EAE-ADFE-3B82-E54634CDC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60" y="3566478"/>
            <a:ext cx="5347335" cy="26104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08DAF3-92E5-B203-011E-BEA58D932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378" y="845026"/>
            <a:ext cx="5431155" cy="571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8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8BEBFA-1E6A-9A4C-9788-EA56EC28B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</a:rPr>
              <a:t>3.4 </a:t>
            </a:r>
            <a:r>
              <a:rPr kumimoji="0" lang="zh-CN" altLang="en-US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</a:rPr>
              <a:t>数据</a:t>
            </a:r>
            <a:r>
              <a:rPr lang="zh-CN" altLang="en-US" sz="4400" dirty="0">
                <a:solidFill>
                  <a:srgbClr val="243041"/>
                </a:solidFill>
              </a:rPr>
              <a:t>整理</a:t>
            </a:r>
            <a:br>
              <a:rPr kumimoji="0" lang="en-US" altLang="zh-CN" sz="48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</a:rPr>
              <a:t>3.4</a:t>
            </a:r>
            <a:r>
              <a:rPr lang="en-US" altLang="zh-CN" sz="4000" dirty="0">
                <a:solidFill>
                  <a:srgbClr val="243041"/>
                </a:solidFill>
              </a:rPr>
              <a:t>.3</a:t>
            </a:r>
            <a:r>
              <a:rPr lang="zh-CN" altLang="en-US" sz="4000" dirty="0">
                <a:solidFill>
                  <a:srgbClr val="243041"/>
                </a:solidFill>
              </a:rPr>
              <a:t> 缺失值处理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96BBF1-8C18-8B4C-C8B9-1390060AE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缺失值以符号 </a:t>
            </a:r>
            <a:r>
              <a:rPr lang="en-US" altLang="zh-CN" sz="2800" dirty="0">
                <a:solidFill>
                  <a:srgbClr val="FF0000"/>
                </a:solidFill>
              </a:rPr>
              <a:t>NA</a:t>
            </a:r>
            <a:r>
              <a:rPr lang="en-US" altLang="zh-CN" sz="2800" dirty="0"/>
              <a:t> (not available</a:t>
            </a:r>
            <a:r>
              <a:rPr lang="zh-CN" altLang="en-US" sz="2800" dirty="0"/>
              <a:t>，不可用</a:t>
            </a:r>
            <a:r>
              <a:rPr lang="en-US" altLang="zh-CN" sz="2800" dirty="0"/>
              <a:t>)</a:t>
            </a:r>
            <a:r>
              <a:rPr lang="zh-CN" altLang="en-US" sz="2800" dirty="0"/>
              <a:t>表示</a:t>
            </a:r>
            <a:endParaRPr lang="en-US" altLang="zh-CN" sz="2800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2EE803-E47F-BC50-E414-13070914A1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2210" y="2741186"/>
            <a:ext cx="9723399" cy="334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94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510B3C-F26F-DC9F-E667-4929E66DA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</a:rPr>
              <a:t>3.4 </a:t>
            </a:r>
            <a:r>
              <a:rPr kumimoji="0" lang="zh-CN" altLang="en-US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</a:rPr>
              <a:t>数据</a:t>
            </a:r>
            <a:r>
              <a:rPr lang="zh-CN" altLang="en-US" sz="4000" dirty="0">
                <a:solidFill>
                  <a:srgbClr val="243041"/>
                </a:solidFill>
              </a:rPr>
              <a:t>整理</a:t>
            </a:r>
            <a:b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</a:rPr>
              <a:t>3.4</a:t>
            </a:r>
            <a:r>
              <a:rPr lang="en-US" altLang="zh-CN" sz="3600" dirty="0">
                <a:solidFill>
                  <a:srgbClr val="243041"/>
                </a:solidFill>
              </a:rPr>
              <a:t>.3</a:t>
            </a:r>
            <a:r>
              <a:rPr lang="zh-CN" altLang="en-US" sz="3600" dirty="0">
                <a:solidFill>
                  <a:srgbClr val="243041"/>
                </a:solidFill>
              </a:rPr>
              <a:t> 缺失值处理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12DBC5-1FD9-D5F3-9271-E978CAAD5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>
                <a:solidFill>
                  <a:srgbClr val="0033CC"/>
                </a:solidFill>
              </a:rPr>
              <a:t>识别</a:t>
            </a:r>
            <a:r>
              <a:rPr lang="en-US" altLang="zh-CN" sz="2800" dirty="0">
                <a:solidFill>
                  <a:srgbClr val="0033CC"/>
                </a:solidFill>
              </a:rPr>
              <a:t>is.na()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BDC6D0D-531F-6CCF-817F-EB09C8821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" y="2612336"/>
            <a:ext cx="6973294" cy="32549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400" b="0" i="0" u="none" strike="noStrike" cap="none" normalizeH="0" dirty="0">
                <a:ln>
                  <a:noFill/>
                </a:ln>
                <a:effectLst/>
                <a:highlight>
                  <a:srgbClr val="DAEEF3"/>
                </a:highlight>
                <a:latin typeface="Arial Nova" panose="020B0504020202020204" pitchFamily="34" charset="0"/>
                <a:ea typeface="宋体" panose="02010600030101010101" pitchFamily="2" charset="-122"/>
              </a:rPr>
              <a:t>is.na(head(UG.NA$income)) </a:t>
            </a:r>
            <a:endParaRPr kumimoji="0" lang="en-US" altLang="zh-CN" sz="2400" b="0" i="0" u="none" strike="noStrike" cap="none" normalizeH="0" dirty="0">
              <a:ln>
                <a:noFill/>
              </a:ln>
              <a:effectLst/>
              <a:highlight>
                <a:srgbClr val="DAEEF3"/>
              </a:highlight>
              <a:latin typeface="Arial Nova" panose="020B0504020202020204" pitchFamily="34" charset="0"/>
              <a:ea typeface="宋体" panose="02010600030101010101" pitchFamily="2" charset="-122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Arial Nova" panose="020B0504020202020204" pitchFamily="34" charset="0"/>
                <a:ea typeface="宋体" panose="02010600030101010101" pitchFamily="2" charset="-122"/>
              </a:rPr>
              <a:t>[1] FALSE TRUE FALSE FALSE FALSE FALSE</a:t>
            </a:r>
            <a:endParaRPr kumimoji="0" lang="en-US" altLang="zh-CN" sz="2400" b="0" i="0" u="none" strike="noStrike" cap="none" normalizeH="0" dirty="0">
              <a:ln>
                <a:noFill/>
              </a:ln>
              <a:solidFill>
                <a:srgbClr val="000000"/>
              </a:solidFill>
              <a:effectLst/>
              <a:latin typeface="Arial Nova" panose="020B0504020202020204" pitchFamily="34" charset="0"/>
              <a:ea typeface="宋体" panose="02010600030101010101" pitchFamily="2" charset="-122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400" b="0" i="0" u="none" strike="noStrike" cap="none" normalizeH="0" dirty="0">
                <a:ln>
                  <a:noFill/>
                </a:ln>
                <a:effectLst/>
                <a:highlight>
                  <a:srgbClr val="DAEEF3"/>
                </a:highlight>
                <a:latin typeface="Arial Nova" panose="020B0504020202020204" pitchFamily="34" charset="0"/>
                <a:ea typeface="宋体" panose="02010600030101010101" pitchFamily="2" charset="-122"/>
              </a:rPr>
              <a:t>is.na(head(UG.NA$height)) </a:t>
            </a:r>
            <a:endParaRPr kumimoji="0" lang="en-US" altLang="zh-CN" sz="2400" b="0" i="0" u="none" strike="noStrike" cap="none" normalizeH="0" dirty="0">
              <a:ln>
                <a:noFill/>
              </a:ln>
              <a:effectLst/>
              <a:highlight>
                <a:srgbClr val="DAEEF3"/>
              </a:highlight>
              <a:latin typeface="Arial Nova" panose="020B0504020202020204" pitchFamily="34" charset="0"/>
              <a:ea typeface="宋体" panose="02010600030101010101" pitchFamily="2" charset="-122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Arial Nova" panose="020B0504020202020204" pitchFamily="34" charset="0"/>
                <a:ea typeface="宋体" panose="02010600030101010101" pitchFamily="2" charset="-122"/>
              </a:rPr>
              <a:t>[1] FALSE FALSE FALSE FALSE FALSE FALSE</a:t>
            </a:r>
            <a:endParaRPr kumimoji="0" lang="en-US" altLang="zh-CN" sz="2400" b="0" i="0" u="none" strike="noStrike" cap="none" normalizeH="0" dirty="0">
              <a:ln>
                <a:noFill/>
              </a:ln>
              <a:solidFill>
                <a:srgbClr val="000000"/>
              </a:solidFill>
              <a:effectLst/>
              <a:latin typeface="Arial Nova" panose="020B0504020202020204" pitchFamily="34" charset="0"/>
              <a:ea typeface="宋体" panose="02010600030101010101" pitchFamily="2" charset="-122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400" b="0" i="0" u="none" strike="noStrike" cap="none" normalizeH="0" dirty="0">
                <a:ln>
                  <a:noFill/>
                </a:ln>
                <a:effectLst/>
                <a:highlight>
                  <a:srgbClr val="DAEEF3"/>
                </a:highlight>
                <a:latin typeface="Arial Nova" panose="020B0504020202020204" pitchFamily="34" charset="0"/>
                <a:ea typeface="宋体" panose="02010600030101010101" pitchFamily="2" charset="-122"/>
              </a:rPr>
              <a:t>is.na(head(UG.NA$weight)) </a:t>
            </a:r>
            <a:endParaRPr kumimoji="0" lang="en-US" altLang="zh-CN" sz="2400" b="0" i="0" u="none" strike="noStrike" cap="none" normalizeH="0" dirty="0">
              <a:ln>
                <a:noFill/>
              </a:ln>
              <a:effectLst/>
              <a:highlight>
                <a:srgbClr val="DAEEF3"/>
              </a:highlight>
              <a:latin typeface="Arial Nova" panose="020B0504020202020204" pitchFamily="34" charset="0"/>
              <a:ea typeface="宋体" panose="02010600030101010101" pitchFamily="2" charset="-122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Arial Nova" panose="020B0504020202020204" pitchFamily="34" charset="0"/>
                <a:ea typeface="宋体" panose="02010600030101010101" pitchFamily="2" charset="-122"/>
              </a:rPr>
              <a:t>[1] FALSE FALSE FALSE TRUE FALSE FALSE</a:t>
            </a:r>
            <a:r>
              <a:rPr kumimoji="0" lang="zh-CN" altLang="zh-CN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 Nova" panose="020B0504020202020204" pitchFamily="34" charset="0"/>
                <a:ea typeface="宋体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631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389308-81A7-43D9-D70B-26F52EF14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/>
              <a:t>3.1 </a:t>
            </a:r>
            <a:r>
              <a:rPr lang="zh-CN" altLang="en-US" sz="4000" dirty="0"/>
              <a:t>基本方法</a:t>
            </a:r>
            <a:br>
              <a:rPr lang="en-US" altLang="zh-CN" sz="4000" dirty="0"/>
            </a:br>
            <a:r>
              <a:rPr lang="en-US" altLang="zh-CN" sz="3600" dirty="0"/>
              <a:t>3.1.1 </a:t>
            </a:r>
            <a:r>
              <a:rPr lang="zh-CN" altLang="en-US" sz="3600" dirty="0"/>
              <a:t>基本函数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EC719F-4AE3-83F0-E2B3-D81EE11E3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4"/>
            <a:ext cx="10659110" cy="5032375"/>
          </a:xfrm>
        </p:spPr>
        <p:txBody>
          <a:bodyPr/>
          <a:lstStyle/>
          <a:p>
            <a:pPr marL="0" indent="457200">
              <a:buNone/>
            </a:pPr>
            <a:r>
              <a:rPr lang="zh-CN" altLang="en-US" dirty="0"/>
              <a:t>不同于</a:t>
            </a:r>
            <a:r>
              <a:rPr lang="en-US" altLang="zh-CN" dirty="0"/>
              <a:t>SAS</a:t>
            </a:r>
            <a:r>
              <a:rPr lang="zh-CN" altLang="en-US" dirty="0"/>
              <a:t>、</a:t>
            </a:r>
            <a:r>
              <a:rPr lang="en-US" altLang="zh-CN" dirty="0"/>
              <a:t>SPSS</a:t>
            </a:r>
            <a:r>
              <a:rPr lang="zh-CN" altLang="en-US" dirty="0"/>
              <a:t>等基于过程的统计软件，</a:t>
            </a:r>
            <a:r>
              <a:rPr lang="en-US" altLang="zh-CN" dirty="0"/>
              <a:t>R</a:t>
            </a:r>
            <a:r>
              <a:rPr lang="zh-CN" altLang="en-US" dirty="0"/>
              <a:t>语言进行数据分析是基于函数进行的，所有</a:t>
            </a:r>
            <a:r>
              <a:rPr lang="en-US" altLang="zh-CN" dirty="0"/>
              <a:t>R</a:t>
            </a:r>
            <a:r>
              <a:rPr lang="zh-CN" altLang="en-US" dirty="0"/>
              <a:t>语言的命令都是以函数形式出现。比如上面读取文本数据的</a:t>
            </a:r>
            <a:r>
              <a:rPr lang="en-US" altLang="zh-CN" dirty="0" err="1"/>
              <a:t>read.table</a:t>
            </a:r>
            <a:r>
              <a:rPr lang="en-US" altLang="zh-CN" dirty="0"/>
              <a:t>()</a:t>
            </a:r>
            <a:r>
              <a:rPr lang="zh-CN" altLang="en-US" dirty="0"/>
              <a:t>函数和的读取 </a:t>
            </a:r>
            <a:r>
              <a:rPr lang="en-US" altLang="zh-CN" dirty="0"/>
              <a:t>csv </a:t>
            </a:r>
            <a:r>
              <a:rPr lang="zh-CN" altLang="en-US" dirty="0"/>
              <a:t>数据文件的 </a:t>
            </a:r>
            <a:r>
              <a:rPr lang="en-US" altLang="zh-CN" dirty="0"/>
              <a:t>read.csv()</a:t>
            </a:r>
            <a:r>
              <a:rPr lang="zh-CN" altLang="en-US" dirty="0"/>
              <a:t>函数，建立向量的</a:t>
            </a:r>
            <a:r>
              <a:rPr lang="en-US" altLang="zh-CN" dirty="0"/>
              <a:t>c()</a:t>
            </a:r>
            <a:r>
              <a:rPr lang="zh-CN" altLang="en-US" dirty="0"/>
              <a:t>函数及构建数据框的 </a:t>
            </a:r>
            <a:r>
              <a:rPr lang="en-US" altLang="zh-CN" dirty="0" err="1"/>
              <a:t>data.frame</a:t>
            </a:r>
            <a:r>
              <a:rPr lang="en-US" altLang="zh-CN" dirty="0"/>
              <a:t>()</a:t>
            </a:r>
            <a:r>
              <a:rPr lang="zh-CN" altLang="en-US" dirty="0"/>
              <a:t>函数。下面介绍几个在使用</a:t>
            </a:r>
            <a:r>
              <a:rPr lang="en-US" altLang="zh-CN" dirty="0"/>
              <a:t>R</a:t>
            </a:r>
            <a:r>
              <a:rPr lang="zh-CN" altLang="en-US" dirty="0"/>
              <a:t>语言进行数据处理时候的常用函数。</a:t>
            </a:r>
            <a:endParaRPr lang="en-US" altLang="zh-CN" dirty="0"/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dirty="0"/>
              <a:t>1. </a:t>
            </a:r>
            <a:r>
              <a:rPr lang="zh-CN" altLang="en-US" dirty="0"/>
              <a:t>帮助函数：</a:t>
            </a:r>
            <a:r>
              <a:rPr lang="en-US" altLang="zh-CN" dirty="0"/>
              <a:t>help()</a:t>
            </a:r>
          </a:p>
          <a:p>
            <a:pPr marL="0" indent="457200">
              <a:spcBef>
                <a:spcPts val="0"/>
              </a:spcBef>
              <a:buNone/>
            </a:pPr>
            <a:r>
              <a:rPr lang="zh-CN" altLang="en-US" dirty="0"/>
              <a:t>想了解任何一个</a:t>
            </a:r>
            <a:r>
              <a:rPr lang="en-US" altLang="zh-CN" dirty="0"/>
              <a:t>R</a:t>
            </a:r>
            <a:r>
              <a:rPr lang="zh-CN" altLang="en-US" dirty="0"/>
              <a:t>语言函数，只要采用</a:t>
            </a:r>
            <a:r>
              <a:rPr lang="en-US" altLang="zh-CN" dirty="0"/>
              <a:t>help()</a:t>
            </a:r>
            <a:r>
              <a:rPr lang="zh-CN" altLang="en-US" dirty="0"/>
              <a:t>函数即可，如下面的命令将显示</a:t>
            </a:r>
            <a:r>
              <a:rPr lang="en-US" altLang="zh-CN" dirty="0"/>
              <a:t>read.csv</a:t>
            </a:r>
            <a:r>
              <a:rPr lang="zh-CN" altLang="en-US" dirty="0"/>
              <a:t>函数的使用帮助 </a:t>
            </a:r>
            <a:r>
              <a:rPr lang="en-US" altLang="zh-CN" dirty="0"/>
              <a:t>help(read.csv)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85267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510B3C-F26F-DC9F-E667-4929E66DA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3.4 </a:t>
            </a:r>
            <a:r>
              <a:rPr kumimoji="0" lang="zh-CN" altLang="en-US" sz="44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数据整理</a:t>
            </a:r>
            <a:b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3.4.3</a:t>
            </a:r>
            <a:r>
              <a:rPr kumimoji="0" lang="zh-CN" altLang="en-US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 缺失值处理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12DBC5-1FD9-D5F3-9271-E978CAAD5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>
                <a:solidFill>
                  <a:srgbClr val="0033CC"/>
                </a:solidFill>
              </a:rPr>
              <a:t>排除</a:t>
            </a:r>
            <a:r>
              <a:rPr lang="en-US" altLang="zh-CN" sz="2800" dirty="0" err="1">
                <a:solidFill>
                  <a:srgbClr val="0033CC"/>
                </a:solidFill>
              </a:rPr>
              <a:t>na.omit</a:t>
            </a:r>
            <a:r>
              <a:rPr lang="en-US" altLang="zh-CN" sz="2800" dirty="0">
                <a:solidFill>
                  <a:srgbClr val="0033CC"/>
                </a:solidFill>
              </a:rPr>
              <a:t>()</a:t>
            </a:r>
            <a:endParaRPr lang="zh-CN" altLang="en-US" sz="2800" dirty="0">
              <a:solidFill>
                <a:srgbClr val="0033CC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1071C5D-BFD7-B8CA-89E7-033599A89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515" y="2565526"/>
            <a:ext cx="5377069" cy="430887"/>
          </a:xfrm>
          <a:prstGeom prst="rect">
            <a:avLst/>
          </a:prstGeom>
          <a:solidFill>
            <a:srgbClr val="DAEEF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7200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UG_NA=na.omit(UG.NA)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UG_NA </a:t>
            </a:r>
          </a:p>
        </p:txBody>
      </p:sp>
      <p:pic>
        <p:nvPicPr>
          <p:cNvPr id="8" name="图片 7" descr="表格&#10;&#10;描述已自动生成">
            <a:extLst>
              <a:ext uri="{FF2B5EF4-FFF2-40B4-BE49-F238E27FC236}">
                <a16:creationId xmlns:a16="http://schemas.microsoft.com/office/drawing/2014/main" id="{3338E8D7-B449-AEE9-9A23-F3C5B6E71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15" y="3191054"/>
            <a:ext cx="9095037" cy="312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9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1688F-0885-333D-4FD7-398093E4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小结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E1C7-60FA-7DC7-2193-381939531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4"/>
            <a:ext cx="10659110" cy="5227183"/>
          </a:xfrm>
        </p:spPr>
        <p:txBody>
          <a:bodyPr>
            <a:normAutofit/>
          </a:bodyPr>
          <a:lstStyle/>
          <a:p>
            <a:r>
              <a:rPr lang="en-US" dirty="0"/>
              <a:t>3.1 </a:t>
            </a:r>
            <a:r>
              <a:rPr lang="zh-CN" altLang="en-US" dirty="0"/>
              <a:t>基本方法</a:t>
            </a:r>
            <a:endParaRPr lang="en-US" altLang="zh-CN" dirty="0"/>
          </a:p>
          <a:p>
            <a:pPr lvl="1"/>
            <a:r>
              <a:rPr lang="zh-CN" altLang="en-US" dirty="0"/>
              <a:t>基本函数</a:t>
            </a:r>
            <a:r>
              <a:rPr lang="en-US" altLang="zh-CN" dirty="0"/>
              <a:t>help()</a:t>
            </a:r>
            <a:r>
              <a:rPr lang="zh-CN" altLang="en-US" dirty="0"/>
              <a:t>，</a:t>
            </a:r>
            <a:r>
              <a:rPr lang="en-US" altLang="zh-CN" dirty="0" err="1"/>
              <a:t>setwd</a:t>
            </a:r>
            <a:r>
              <a:rPr lang="en-US" altLang="zh-CN" dirty="0"/>
              <a:t>()</a:t>
            </a:r>
            <a:r>
              <a:rPr lang="zh-CN" altLang="en-US" dirty="0"/>
              <a:t>，</a:t>
            </a:r>
            <a:r>
              <a:rPr lang="en-US" altLang="zh-CN" dirty="0" err="1"/>
              <a:t>install.packages</a:t>
            </a:r>
            <a:r>
              <a:rPr lang="en-US" altLang="zh-CN" dirty="0"/>
              <a:t>()</a:t>
            </a:r>
            <a:r>
              <a:rPr lang="zh-CN" altLang="en-US" dirty="0"/>
              <a:t>，</a:t>
            </a:r>
            <a:r>
              <a:rPr lang="en-US" altLang="zh-CN" dirty="0"/>
              <a:t>library()</a:t>
            </a:r>
          </a:p>
          <a:p>
            <a:pPr lvl="1"/>
            <a:r>
              <a:rPr lang="zh-CN" altLang="en-US" dirty="0"/>
              <a:t>自定义函数</a:t>
            </a:r>
            <a:r>
              <a:rPr lang="en-US" altLang="zh-CN" dirty="0"/>
              <a:t>function()</a:t>
            </a:r>
            <a:r>
              <a:rPr lang="zh-CN" altLang="en-US" dirty="0"/>
              <a:t>；控制语句</a:t>
            </a:r>
            <a:r>
              <a:rPr lang="en-US" altLang="zh-CN" dirty="0"/>
              <a:t>(</a:t>
            </a:r>
            <a:r>
              <a:rPr lang="zh-CN" altLang="en-US" dirty="0"/>
              <a:t>循环</a:t>
            </a:r>
            <a:r>
              <a:rPr lang="en-US" altLang="zh-CN" dirty="0"/>
              <a:t>for()</a:t>
            </a:r>
            <a:r>
              <a:rPr lang="zh-CN" altLang="en-US" dirty="0"/>
              <a:t>，分支语句</a:t>
            </a:r>
            <a:r>
              <a:rPr lang="en-US" altLang="zh-CN" dirty="0"/>
              <a:t>if/else())</a:t>
            </a:r>
          </a:p>
          <a:p>
            <a:r>
              <a:rPr lang="en-US" dirty="0"/>
              <a:t>3.2 </a:t>
            </a:r>
            <a:r>
              <a:rPr lang="zh-CN" altLang="en-US" dirty="0"/>
              <a:t>数据选择</a:t>
            </a:r>
            <a:endParaRPr lang="en-US" altLang="zh-CN" dirty="0"/>
          </a:p>
          <a:p>
            <a:pPr lvl="1"/>
            <a:r>
              <a:rPr lang="en-US" altLang="zh-CN" dirty="0"/>
              <a:t>[,]</a:t>
            </a:r>
            <a:r>
              <a:rPr lang="zh-CN" altLang="en-US" dirty="0"/>
              <a:t>，</a:t>
            </a:r>
            <a:r>
              <a:rPr lang="en-US" altLang="zh-CN" dirty="0"/>
              <a:t>$</a:t>
            </a:r>
            <a:r>
              <a:rPr lang="zh-CN" altLang="en-US" dirty="0"/>
              <a:t>，</a:t>
            </a:r>
            <a:r>
              <a:rPr lang="en-US" altLang="zh-CN" dirty="0"/>
              <a:t>subset()</a:t>
            </a:r>
            <a:r>
              <a:rPr lang="zh-CN" altLang="en-US" dirty="0"/>
              <a:t>，</a:t>
            </a:r>
            <a:r>
              <a:rPr lang="en-US" altLang="zh-CN" dirty="0"/>
              <a:t>attach()</a:t>
            </a:r>
            <a:r>
              <a:rPr lang="zh-CN" altLang="en-US" dirty="0"/>
              <a:t>，</a:t>
            </a:r>
            <a:r>
              <a:rPr lang="en-US" altLang="zh-CN" dirty="0"/>
              <a:t>with()</a:t>
            </a:r>
          </a:p>
          <a:p>
            <a:r>
              <a:rPr lang="en-US" dirty="0"/>
              <a:t>3.3 </a:t>
            </a:r>
            <a:r>
              <a:rPr lang="zh-CN" altLang="en-US" dirty="0"/>
              <a:t>数据转换</a:t>
            </a:r>
            <a:endParaRPr lang="en-US" altLang="zh-CN" dirty="0"/>
          </a:p>
          <a:p>
            <a:pPr lvl="1"/>
            <a:r>
              <a:rPr lang="zh-CN" altLang="en-US" dirty="0"/>
              <a:t>修改变量名</a:t>
            </a:r>
            <a:r>
              <a:rPr lang="en-US" altLang="zh-CN" dirty="0"/>
              <a:t>names()</a:t>
            </a:r>
            <a:r>
              <a:rPr lang="zh-CN" altLang="en-US" dirty="0"/>
              <a:t>；创建变量</a:t>
            </a:r>
            <a:r>
              <a:rPr lang="en-US" altLang="zh-CN" dirty="0"/>
              <a:t>$</a:t>
            </a:r>
            <a:r>
              <a:rPr lang="zh-CN" altLang="en-US" dirty="0"/>
              <a:t>，</a:t>
            </a:r>
            <a:r>
              <a:rPr lang="en-US" altLang="zh-CN" dirty="0"/>
              <a:t>transform()</a:t>
            </a:r>
          </a:p>
          <a:p>
            <a:pPr lvl="1"/>
            <a:r>
              <a:rPr lang="en-US" altLang="zh-CN" dirty="0"/>
              <a:t>as. </a:t>
            </a:r>
            <a:r>
              <a:rPr lang="zh-CN" altLang="en-US" dirty="0"/>
              <a:t>，</a:t>
            </a:r>
            <a:r>
              <a:rPr lang="en-US" altLang="zh-CN" dirty="0"/>
              <a:t>rm()</a:t>
            </a:r>
            <a:r>
              <a:rPr lang="zh-CN" altLang="en-US" dirty="0"/>
              <a:t>，</a:t>
            </a:r>
            <a:r>
              <a:rPr lang="en-US" altLang="zh-CN" dirty="0"/>
              <a:t>cut()</a:t>
            </a:r>
          </a:p>
          <a:p>
            <a:r>
              <a:rPr lang="en-US" dirty="0"/>
              <a:t>3.4 </a:t>
            </a:r>
            <a:r>
              <a:rPr lang="zh-CN" altLang="en-US" dirty="0"/>
              <a:t>数据整理</a:t>
            </a:r>
            <a:endParaRPr lang="en-US" altLang="zh-CN" dirty="0"/>
          </a:p>
          <a:p>
            <a:pPr lvl="1"/>
            <a:r>
              <a:rPr lang="en-US" altLang="zh-CN" dirty="0"/>
              <a:t>order()</a:t>
            </a:r>
            <a:r>
              <a:rPr lang="zh-CN" altLang="en-US" dirty="0"/>
              <a:t>，</a:t>
            </a:r>
            <a:r>
              <a:rPr lang="en-US" altLang="zh-CN" dirty="0"/>
              <a:t>merge()</a:t>
            </a:r>
            <a:r>
              <a:rPr lang="zh-CN" altLang="en-US" dirty="0"/>
              <a:t>，</a:t>
            </a:r>
            <a:r>
              <a:rPr lang="en-US" altLang="zh-CN" dirty="0" err="1"/>
              <a:t>cbind</a:t>
            </a:r>
            <a:r>
              <a:rPr lang="en-US" altLang="zh-CN" dirty="0"/>
              <a:t>()</a:t>
            </a:r>
            <a:r>
              <a:rPr lang="zh-CN" altLang="en-US" dirty="0"/>
              <a:t>，</a:t>
            </a:r>
            <a:r>
              <a:rPr lang="en-US" altLang="zh-CN" dirty="0" err="1"/>
              <a:t>rbind</a:t>
            </a:r>
            <a:r>
              <a:rPr lang="en-US" altLang="zh-CN" dirty="0"/>
              <a:t>()</a:t>
            </a:r>
          </a:p>
          <a:p>
            <a:pPr lvl="1"/>
            <a:r>
              <a:rPr lang="zh-CN" altLang="en-US" dirty="0"/>
              <a:t>缺失值</a:t>
            </a:r>
            <a:r>
              <a:rPr lang="en-US" altLang="zh-CN" dirty="0"/>
              <a:t>NA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3638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5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ABDACBDB-9C38-4364-A45F-E430E57D7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84FA0A4-DC00-4A44-912A-BAC6A6C13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6" name="Decorative Circles">
            <a:extLst>
              <a:ext uri="{FF2B5EF4-FFF2-40B4-BE49-F238E27FC236}">
                <a16:creationId xmlns:a16="http://schemas.microsoft.com/office/drawing/2014/main" id="{2880F677-3490-475B-ABC2-E84BDEC5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4277" y="956155"/>
            <a:ext cx="9049452" cy="1836961"/>
            <a:chOff x="374277" y="956155"/>
            <a:chExt cx="9049452" cy="183696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7BBAE30-715D-4400-9E05-1E39217EC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06096" y="1977248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F9419BD-66B8-4B5D-979F-64863DD32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68530" y="95615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0E411BB-D3CD-40AD-9676-915898DAB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10362" y="235440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0FC9C30-25A3-47A4-9A66-92AE50359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4277" y="1901154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8C1C480-F57B-4132-A7DA-6909F076C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012" y="2326675"/>
              <a:ext cx="466441" cy="466441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Oval 3">
            <a:extLst>
              <a:ext uri="{FF2B5EF4-FFF2-40B4-BE49-F238E27FC236}">
                <a16:creationId xmlns:a16="http://schemas.microsoft.com/office/drawing/2014/main" id="{83530D07-6CB8-4A4F-8F6A-9BA5DAFB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665048" y="0"/>
            <a:ext cx="4408870" cy="2474031"/>
          </a:xfrm>
          <a:custGeom>
            <a:avLst/>
            <a:gdLst>
              <a:gd name="connsiteX0" fmla="*/ 18128 w 4408870"/>
              <a:gd name="connsiteY0" fmla="*/ 0 h 2474031"/>
              <a:gd name="connsiteX1" fmla="*/ 4390742 w 4408870"/>
              <a:gd name="connsiteY1" fmla="*/ 0 h 2474031"/>
              <a:gd name="connsiteX2" fmla="*/ 4397489 w 4408870"/>
              <a:gd name="connsiteY2" fmla="*/ 44205 h 2474031"/>
              <a:gd name="connsiteX3" fmla="*/ 4408870 w 4408870"/>
              <a:gd name="connsiteY3" fmla="*/ 269596 h 2474031"/>
              <a:gd name="connsiteX4" fmla="*/ 2204435 w 4408870"/>
              <a:gd name="connsiteY4" fmla="*/ 2474031 h 2474031"/>
              <a:gd name="connsiteX5" fmla="*/ 0 w 4408870"/>
              <a:gd name="connsiteY5" fmla="*/ 269596 h 2474031"/>
              <a:gd name="connsiteX6" fmla="*/ 11381 w 4408870"/>
              <a:gd name="connsiteY6" fmla="*/ 44205 h 247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8870" h="2474031">
                <a:moveTo>
                  <a:pt x="18128" y="0"/>
                </a:moveTo>
                <a:lnTo>
                  <a:pt x="4390742" y="0"/>
                </a:lnTo>
                <a:lnTo>
                  <a:pt x="4397489" y="44205"/>
                </a:lnTo>
                <a:cubicBezTo>
                  <a:pt x="4405015" y="118312"/>
                  <a:pt x="4408870" y="193504"/>
                  <a:pt x="4408870" y="269596"/>
                </a:cubicBezTo>
                <a:cubicBezTo>
                  <a:pt x="4408870" y="1487072"/>
                  <a:pt x="3421911" y="2474031"/>
                  <a:pt x="2204435" y="2474031"/>
                </a:cubicBezTo>
                <a:cubicBezTo>
                  <a:pt x="986959" y="2474031"/>
                  <a:pt x="0" y="1487072"/>
                  <a:pt x="0" y="269596"/>
                </a:cubicBezTo>
                <a:cubicBezTo>
                  <a:pt x="0" y="193504"/>
                  <a:pt x="3855" y="118312"/>
                  <a:pt x="11381" y="4420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id="{94965F7A-44F2-4AEF-8A25-106E57C63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832" t="48467" r="13582" b="10444"/>
          <a:stretch/>
        </p:blipFill>
        <p:spPr>
          <a:xfrm>
            <a:off x="688614" y="34965"/>
            <a:ext cx="4368276" cy="2507327"/>
          </a:xfrm>
          <a:prstGeom prst="rect">
            <a:avLst/>
          </a:prstGeom>
        </p:spPr>
      </p:pic>
      <p:sp>
        <p:nvSpPr>
          <p:cNvPr id="97" name="Oval 4">
            <a:extLst>
              <a:ext uri="{FF2B5EF4-FFF2-40B4-BE49-F238E27FC236}">
                <a16:creationId xmlns:a16="http://schemas.microsoft.com/office/drawing/2014/main" id="{A0B0F77F-92C2-4EA4-88A3-070B345D0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9152" y="94983"/>
            <a:ext cx="2698133" cy="269813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2">
            <a:extLst>
              <a:ext uri="{FF2B5EF4-FFF2-40B4-BE49-F238E27FC236}">
                <a16:creationId xmlns:a16="http://schemas.microsoft.com/office/drawing/2014/main" id="{2F3205C3-F980-4EB3-9545-9CAA456A4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326987" y="0"/>
            <a:ext cx="2861965" cy="3133761"/>
          </a:xfrm>
          <a:custGeom>
            <a:avLst/>
            <a:gdLst>
              <a:gd name="connsiteX0" fmla="*/ 152193 w 2976254"/>
              <a:gd name="connsiteY0" fmla="*/ 0 h 3258904"/>
              <a:gd name="connsiteX1" fmla="*/ 2976254 w 2976254"/>
              <a:gd name="connsiteY1" fmla="*/ 0 h 3258904"/>
              <a:gd name="connsiteX2" fmla="*/ 2976254 w 2976254"/>
              <a:gd name="connsiteY2" fmla="*/ 3192289 h 3258904"/>
              <a:gd name="connsiteX3" fmla="*/ 2908439 w 2976254"/>
              <a:gd name="connsiteY3" fmla="*/ 3209726 h 3258904"/>
              <a:gd name="connsiteX4" fmla="*/ 2420603 w 2976254"/>
              <a:gd name="connsiteY4" fmla="*/ 3258904 h 3258904"/>
              <a:gd name="connsiteX5" fmla="*/ 0 w 2976254"/>
              <a:gd name="connsiteY5" fmla="*/ 838301 h 3258904"/>
              <a:gd name="connsiteX6" fmla="*/ 108826 w 2976254"/>
              <a:gd name="connsiteY6" fmla="*/ 118488 h 325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6254" h="3258904">
                <a:moveTo>
                  <a:pt x="152193" y="0"/>
                </a:moveTo>
                <a:lnTo>
                  <a:pt x="2976254" y="0"/>
                </a:lnTo>
                <a:lnTo>
                  <a:pt x="2976254" y="3192289"/>
                </a:lnTo>
                <a:lnTo>
                  <a:pt x="2908439" y="3209726"/>
                </a:lnTo>
                <a:cubicBezTo>
                  <a:pt x="2750864" y="3241971"/>
                  <a:pt x="2587711" y="3258904"/>
                  <a:pt x="2420603" y="3258904"/>
                </a:cubicBezTo>
                <a:cubicBezTo>
                  <a:pt x="1083741" y="3258904"/>
                  <a:pt x="0" y="2175163"/>
                  <a:pt x="0" y="838301"/>
                </a:cubicBezTo>
                <a:cubicBezTo>
                  <a:pt x="0" y="587639"/>
                  <a:pt x="38100" y="345877"/>
                  <a:pt x="108826" y="118488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1" name="Graphic 100">
            <a:extLst>
              <a:ext uri="{FF2B5EF4-FFF2-40B4-BE49-F238E27FC236}">
                <a16:creationId xmlns:a16="http://schemas.microsoft.com/office/drawing/2014/main" id="{D916385E-2011-4632-B599-29C7D2834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5917" t="40037" r="12288" b="12942"/>
          <a:stretch/>
        </p:blipFill>
        <p:spPr>
          <a:xfrm rot="5400000">
            <a:off x="9216339" y="143722"/>
            <a:ext cx="3119383" cy="2831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33A5B1-7DAA-2068-6FCD-34B94DEE4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3043" y="4064885"/>
            <a:ext cx="3856983" cy="122036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Thank</a:t>
            </a:r>
            <a:r>
              <a:rPr lang="en-US" altLang="zh-CN" dirty="0"/>
              <a:t> You</a:t>
            </a:r>
            <a:endParaRPr lang="en-US" dirty="0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A6269A2E-1142-4640-87F2-FB272B760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9151" y="94982"/>
            <a:ext cx="2698133" cy="2698133"/>
          </a:xfrm>
          <a:prstGeom prst="rect">
            <a:avLst/>
          </a:prstGeom>
        </p:spPr>
      </p:pic>
      <p:sp>
        <p:nvSpPr>
          <p:cNvPr id="105" name="Oval 1">
            <a:extLst>
              <a:ext uri="{FF2B5EF4-FFF2-40B4-BE49-F238E27FC236}">
                <a16:creationId xmlns:a16="http://schemas.microsoft.com/office/drawing/2014/main" id="{6268828B-23B3-4AF6-A838-6F0128B6F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590" y="3219078"/>
            <a:ext cx="3186814" cy="3638922"/>
          </a:xfrm>
          <a:custGeom>
            <a:avLst/>
            <a:gdLst>
              <a:gd name="connsiteX0" fmla="*/ 1156116 w 3186814"/>
              <a:gd name="connsiteY0" fmla="*/ 0 h 3638922"/>
              <a:gd name="connsiteX1" fmla="*/ 3186814 w 3186814"/>
              <a:gd name="connsiteY1" fmla="*/ 2030698 h 3638922"/>
              <a:gd name="connsiteX2" fmla="*/ 2447829 w 3186814"/>
              <a:gd name="connsiteY2" fmla="*/ 3597684 h 3638922"/>
              <a:gd name="connsiteX3" fmla="*/ 2392682 w 3186814"/>
              <a:gd name="connsiteY3" fmla="*/ 3638922 h 3638922"/>
              <a:gd name="connsiteX4" fmla="*/ 0 w 3186814"/>
              <a:gd name="connsiteY4" fmla="*/ 3638922 h 3638922"/>
              <a:gd name="connsiteX5" fmla="*/ 0 w 3186814"/>
              <a:gd name="connsiteY5" fmla="*/ 362315 h 3638922"/>
              <a:gd name="connsiteX6" fmla="*/ 20733 w 3186814"/>
              <a:gd name="connsiteY6" fmla="*/ 346811 h 3638922"/>
              <a:gd name="connsiteX7" fmla="*/ 1156116 w 3186814"/>
              <a:gd name="connsiteY7" fmla="*/ 0 h 363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6814" h="3638922">
                <a:moveTo>
                  <a:pt x="1156116" y="0"/>
                </a:moveTo>
                <a:cubicBezTo>
                  <a:pt x="2277640" y="0"/>
                  <a:pt x="3186814" y="909174"/>
                  <a:pt x="3186814" y="2030698"/>
                </a:cubicBezTo>
                <a:cubicBezTo>
                  <a:pt x="3186814" y="2661556"/>
                  <a:pt x="2899146" y="3225224"/>
                  <a:pt x="2447829" y="3597684"/>
                </a:cubicBezTo>
                <a:lnTo>
                  <a:pt x="2392682" y="3638922"/>
                </a:lnTo>
                <a:lnTo>
                  <a:pt x="0" y="3638922"/>
                </a:lnTo>
                <a:lnTo>
                  <a:pt x="0" y="362315"/>
                </a:lnTo>
                <a:lnTo>
                  <a:pt x="20733" y="346811"/>
                </a:lnTo>
                <a:cubicBezTo>
                  <a:pt x="344835" y="127853"/>
                  <a:pt x="735545" y="0"/>
                  <a:pt x="1156116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39A1D611-C6DC-43FA-ACA3-C4E70E1BD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42100" y="3665550"/>
            <a:ext cx="3192449" cy="319244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FFE80D8-6A4A-9A27-EDD7-849C994FE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664577" y="3214365"/>
            <a:ext cx="4248446" cy="41892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" name="Graphic 4" descr="Clipboard Partially Checked outline">
            <a:extLst>
              <a:ext uri="{FF2B5EF4-FFF2-40B4-BE49-F238E27FC236}">
                <a16:creationId xmlns:a16="http://schemas.microsoft.com/office/drawing/2014/main" id="{D8DDB770-83BE-EBDD-B570-8B9464A63F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10362" y="3929868"/>
            <a:ext cx="2600770" cy="260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96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A364C-3291-E9C9-0577-83ACBDC4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/>
              <a:t>3.1 </a:t>
            </a:r>
            <a:r>
              <a:rPr lang="zh-CN" altLang="en-US" sz="4000" dirty="0"/>
              <a:t>基本方法</a:t>
            </a:r>
            <a:br>
              <a:rPr lang="en-US" altLang="zh-CN" sz="4000" dirty="0"/>
            </a:br>
            <a:r>
              <a:rPr lang="en-US" altLang="zh-CN" sz="3600" dirty="0"/>
              <a:t>3.1.1 </a:t>
            </a:r>
            <a:r>
              <a:rPr lang="zh-CN" altLang="en-US" sz="3600" dirty="0"/>
              <a:t>基本函数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A463AB-1BBE-536C-2BC3-443DB3212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4"/>
            <a:ext cx="1065911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工作目录函数</a:t>
            </a:r>
            <a:endParaRPr lang="en-US" altLang="zh-CN" dirty="0"/>
          </a:p>
          <a:p>
            <a:pPr marL="0" indent="457200">
              <a:spcBef>
                <a:spcPts val="0"/>
              </a:spcBef>
              <a:buNone/>
            </a:pPr>
            <a:r>
              <a:rPr lang="zh-CN" altLang="en-US" dirty="0"/>
              <a:t>使用</a:t>
            </a:r>
            <a:r>
              <a:rPr lang="en-US" altLang="zh-CN" dirty="0"/>
              <a:t>R</a:t>
            </a:r>
            <a:r>
              <a:rPr lang="zh-CN" altLang="en-US" dirty="0"/>
              <a:t>语言时一个重要设置是定义工作目录，即设置当前运行路径</a:t>
            </a:r>
            <a:r>
              <a:rPr lang="en-US" altLang="zh-CN" dirty="0"/>
              <a:t>(</a:t>
            </a:r>
            <a:r>
              <a:rPr lang="zh-CN" altLang="en-US" dirty="0"/>
              <a:t>你的数据和程序都将保存在该目录下</a:t>
            </a:r>
            <a:r>
              <a:rPr lang="en-US" altLang="zh-CN" dirty="0"/>
              <a:t>)</a:t>
            </a:r>
            <a:r>
              <a:rPr lang="zh-CN" altLang="en-US" dirty="0"/>
              <a:t>。如将工作目录设定为</a:t>
            </a:r>
            <a:r>
              <a:rPr lang="en-US" altLang="zh-CN" dirty="0"/>
              <a:t>E:\DataStatR (</a:t>
            </a:r>
            <a:r>
              <a:rPr lang="zh-CN" altLang="en-US" dirty="0"/>
              <a:t>先在指定位置创建目录</a:t>
            </a:r>
            <a:r>
              <a:rPr lang="en-US" altLang="zh-CN" dirty="0" err="1"/>
              <a:t>DataStatR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 </a:t>
            </a:r>
            <a:r>
              <a:rPr lang="zh-CN" altLang="en-US" dirty="0"/>
              <a:t>安装及调用包</a:t>
            </a:r>
            <a:endParaRPr lang="en-US" altLang="zh-CN" dirty="0"/>
          </a:p>
          <a:p>
            <a:pPr marL="0" marR="0" lvl="0" indent="457200" algn="l" defTabSz="4572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n-cs"/>
              </a:rPr>
              <a:t>安装只表示将该包安装到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n-cs"/>
              </a:rPr>
              <a:t>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n-cs"/>
              </a:rPr>
              <a:t>语言系统中，要在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n-cs"/>
              </a:rPr>
              <a:t>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n-cs"/>
              </a:rPr>
              <a:t>中应用该包中的函数和数据，还用下面的命令将这些函数和数据调入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n-cs"/>
              </a:rPr>
              <a:t>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n-cs"/>
              </a:rPr>
              <a:t>语言的内存中。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6" name="图片 5" descr="图片包含 文本&#10;&#10;描述已自动生成">
            <a:extLst>
              <a:ext uri="{FF2B5EF4-FFF2-40B4-BE49-F238E27FC236}">
                <a16:creationId xmlns:a16="http://schemas.microsoft.com/office/drawing/2014/main" id="{B73B7596-6405-606B-C313-4CA2BA2DC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43" y="5227994"/>
            <a:ext cx="10848975" cy="1419225"/>
          </a:xfrm>
          <a:prstGeom prst="rect">
            <a:avLst/>
          </a:prstGeom>
        </p:spPr>
      </p:pic>
      <p:pic>
        <p:nvPicPr>
          <p:cNvPr id="8" name="图片 7" descr="文本&#10;&#10;中度可信度描述已自动生成">
            <a:extLst>
              <a:ext uri="{FF2B5EF4-FFF2-40B4-BE49-F238E27FC236}">
                <a16:creationId xmlns:a16="http://schemas.microsoft.com/office/drawing/2014/main" id="{07EF2F55-0093-6214-0C54-3560EED6A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704" y="538768"/>
            <a:ext cx="7215726" cy="168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4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047747-D1E0-8520-EC12-DB882089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3.1 </a:t>
            </a:r>
            <a:r>
              <a:rPr kumimoji="0" lang="zh-CN" altLang="en-US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基本方法</a:t>
            </a:r>
            <a:b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3.1.2 </a:t>
            </a:r>
            <a:r>
              <a:rPr kumimoji="0" lang="zh-CN" altLang="en-US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自定义函数 </a:t>
            </a:r>
            <a: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function()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CEF2FE-FB5B-47AC-D910-1D4DDCC65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5"/>
            <a:ext cx="10659110" cy="4932984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zh-CN" altLang="en-US" dirty="0"/>
              <a:t>函数名</a:t>
            </a:r>
            <a:r>
              <a:rPr lang="en-US" altLang="zh-CN" dirty="0"/>
              <a:t>&lt;- </a:t>
            </a:r>
            <a:r>
              <a:rPr lang="en-US" altLang="zh-CN" dirty="0">
                <a:solidFill>
                  <a:srgbClr val="FF0000"/>
                </a:solidFill>
              </a:rPr>
              <a:t>function</a:t>
            </a:r>
            <a:r>
              <a:rPr lang="en-US" altLang="zh-CN" dirty="0"/>
              <a:t>(</a:t>
            </a:r>
            <a:r>
              <a:rPr lang="zh-CN" altLang="en-US" dirty="0"/>
              <a:t>参数</a:t>
            </a:r>
            <a:r>
              <a:rPr lang="en-US" altLang="zh-CN" dirty="0"/>
              <a:t>1,</a:t>
            </a:r>
            <a:r>
              <a:rPr lang="zh-CN" altLang="en-US" dirty="0"/>
              <a:t> 参数</a:t>
            </a:r>
            <a:r>
              <a:rPr lang="en-US" altLang="zh-CN" dirty="0"/>
              <a:t>2, </a:t>
            </a:r>
            <a:r>
              <a:rPr lang="zh-CN" altLang="en-US" dirty="0"/>
              <a:t>参数</a:t>
            </a:r>
            <a:r>
              <a:rPr lang="en-US" altLang="zh-CN" dirty="0"/>
              <a:t>3, …)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	</a:t>
            </a:r>
            <a:r>
              <a:rPr lang="zh-CN" altLang="en-US" dirty="0"/>
              <a:t>函数体</a:t>
            </a:r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	</a:t>
            </a:r>
            <a:r>
              <a:rPr lang="zh-CN" altLang="en-US" dirty="0"/>
              <a:t>函数返回值</a:t>
            </a:r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}</a:t>
            </a:r>
          </a:p>
          <a:p>
            <a:r>
              <a:rPr lang="zh-CN" altLang="en-US" dirty="0"/>
              <a:t>函数名：任何合适的字符串</a:t>
            </a:r>
            <a:endParaRPr lang="en-US" altLang="zh-CN" dirty="0"/>
          </a:p>
          <a:p>
            <a:r>
              <a:rPr lang="zh-CN" altLang="en-US" dirty="0"/>
              <a:t>关键词：</a:t>
            </a:r>
            <a:r>
              <a:rPr lang="en-US" altLang="zh-CN" dirty="0">
                <a:solidFill>
                  <a:srgbClr val="FF0000"/>
                </a:solidFill>
              </a:rPr>
              <a:t>function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函数参数：</a:t>
            </a:r>
            <a:r>
              <a:rPr lang="zh-CN" altLang="en-US" dirty="0">
                <a:solidFill>
                  <a:srgbClr val="FF0000"/>
                </a:solidFill>
              </a:rPr>
              <a:t>无参数，单参数，默认参数</a:t>
            </a:r>
          </a:p>
        </p:txBody>
      </p:sp>
    </p:spTree>
    <p:extLst>
      <p:ext uri="{BB962C8B-B14F-4D97-AF65-F5344CB8AC3E}">
        <p14:creationId xmlns:p14="http://schemas.microsoft.com/office/powerpoint/2010/main" val="1104377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DB1A4-2FE9-3BEF-5D6A-D2E925B7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3.1 </a:t>
            </a:r>
            <a:r>
              <a:rPr kumimoji="0" lang="zh-CN" altLang="en-US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基本方法</a:t>
            </a:r>
            <a:b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32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3.1.2 </a:t>
            </a:r>
            <a:r>
              <a:rPr kumimoji="0" lang="zh-CN" altLang="en-US" sz="32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自定义函数 </a:t>
            </a:r>
            <a:r>
              <a:rPr kumimoji="0" lang="en-US" altLang="zh-CN" sz="32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function()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BB3994-BAC6-1304-9726-F11A4A64C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>
                <a:solidFill>
                  <a:srgbClr val="0033CC"/>
                </a:solidFill>
              </a:rPr>
              <a:t>函数参数：</a:t>
            </a:r>
            <a:endParaRPr lang="en-US" altLang="zh-CN" sz="2800" dirty="0">
              <a:solidFill>
                <a:srgbClr val="0033CC"/>
              </a:solidFill>
            </a:endParaRPr>
          </a:p>
          <a:p>
            <a:r>
              <a:rPr lang="zh-CN" altLang="en-US" dirty="0"/>
              <a:t>无参数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spcBef>
                <a:spcPts val="800"/>
              </a:spcBef>
            </a:pPr>
            <a:r>
              <a:rPr lang="zh-CN" altLang="en-US" dirty="0"/>
              <a:t>单参数</a:t>
            </a:r>
          </a:p>
        </p:txBody>
      </p:sp>
      <p:pic>
        <p:nvPicPr>
          <p:cNvPr id="5" name="图片 4" descr="表格&#10;&#10;中度可信度描述已自动生成">
            <a:extLst>
              <a:ext uri="{FF2B5EF4-FFF2-40B4-BE49-F238E27FC236}">
                <a16:creationId xmlns:a16="http://schemas.microsoft.com/office/drawing/2014/main" id="{10A77738-A869-6905-001E-8B0FAE2BD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4449194"/>
            <a:ext cx="10169888" cy="2408806"/>
          </a:xfrm>
          <a:prstGeom prst="rect">
            <a:avLst/>
          </a:prstGeom>
        </p:spPr>
      </p:pic>
      <p:pic>
        <p:nvPicPr>
          <p:cNvPr id="7" name="图片 6" descr="文本&#10;&#10;中度可信度描述已自动生成">
            <a:extLst>
              <a:ext uri="{FF2B5EF4-FFF2-40B4-BE49-F238E27FC236}">
                <a16:creationId xmlns:a16="http://schemas.microsoft.com/office/drawing/2014/main" id="{1A07283F-36FB-2030-13FA-BB1514909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" y="2839377"/>
            <a:ext cx="8002515" cy="115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42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FFE59-9806-D901-1DCF-D581D0EAE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3.1 </a:t>
            </a:r>
            <a:r>
              <a:rPr kumimoji="0" lang="zh-CN" altLang="en-US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基本方法</a:t>
            </a:r>
            <a:b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32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3.1.2 </a:t>
            </a:r>
            <a:r>
              <a:rPr kumimoji="0" lang="zh-CN" altLang="en-US" sz="32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自定义函数 </a:t>
            </a:r>
            <a:r>
              <a:rPr kumimoji="0" lang="en-US" altLang="zh-CN" sz="32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function()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1348AE-9CAB-47B9-D7FB-A9EAA7877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5"/>
            <a:ext cx="11157668" cy="435133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buClr>
                <a:srgbClr val="243041">
                  <a:lumMod val="75000"/>
                  <a:lumOff val="25000"/>
                </a:srgbClr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14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n-cs"/>
              </a:rPr>
              <a:t>函数参数：</a:t>
            </a:r>
            <a:endParaRPr lang="en-US" altLang="zh-CN" dirty="0"/>
          </a:p>
          <a:p>
            <a:r>
              <a:rPr lang="zh-CN" altLang="en-US" dirty="0"/>
              <a:t>默认参数：即不输入任何参数。</a:t>
            </a:r>
            <a:endParaRPr lang="en-US" altLang="zh-CN" dirty="0"/>
          </a:p>
          <a:p>
            <a:pPr lvl="1"/>
            <a:r>
              <a:rPr lang="zh-CN" altLang="en-US" dirty="0"/>
              <a:t>对上面的带参数函数，假如不输入参数结果将会怎么样呢</a:t>
            </a:r>
            <a:r>
              <a:rPr lang="en-US" altLang="zh-CN" dirty="0"/>
              <a:t>?</a:t>
            </a:r>
          </a:p>
          <a:p>
            <a:pPr lvl="1"/>
            <a:endParaRPr lang="en-US" altLang="zh-CN" dirty="0"/>
          </a:p>
          <a:p>
            <a:pPr>
              <a:spcBef>
                <a:spcPts val="0"/>
              </a:spcBef>
            </a:pP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zh-CN" altLang="en-US" dirty="0"/>
              <a:t>没输入参数，单参数函数 </a:t>
            </a:r>
            <a:r>
              <a:rPr lang="en-US" altLang="zh-CN" dirty="0"/>
              <a:t>welcome </a:t>
            </a:r>
            <a:r>
              <a:rPr lang="zh-CN" altLang="en-US" dirty="0"/>
              <a:t>将返回出错信息。其实我们可以给函数设置默认值，</a:t>
            </a:r>
            <a:r>
              <a:rPr lang="en-US" altLang="zh-CN" dirty="0"/>
              <a:t>R</a:t>
            </a:r>
            <a:r>
              <a:rPr lang="zh-CN" altLang="en-US" dirty="0"/>
              <a:t>提供了一个简单的方法允许给函数的参数设置默认值。比如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99A7F1-3E8C-22A1-6892-5C3D91AF7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23" y="3368414"/>
            <a:ext cx="8892209" cy="874487"/>
          </a:xfrm>
          <a:prstGeom prst="rect">
            <a:avLst/>
          </a:prstGeom>
        </p:spPr>
      </p:pic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10A871F1-9780-A126-AC36-CF0AD3DAB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3" y="5214396"/>
            <a:ext cx="10843122" cy="154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43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809425-D499-C8F7-C5B5-EECC7369D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3.1 </a:t>
            </a:r>
            <a:r>
              <a:rPr kumimoji="0" lang="zh-CN" altLang="en-US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基本方法</a:t>
            </a:r>
            <a:b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32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3.1.2 </a:t>
            </a:r>
            <a:r>
              <a:rPr kumimoji="0" lang="zh-CN" altLang="en-US" sz="32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自定义函数 </a:t>
            </a:r>
            <a:r>
              <a:rPr kumimoji="0" lang="en-US" altLang="zh-CN" sz="32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function()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87EF4F-4B62-6464-2D01-BD8D06992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83B313-7E25-82F0-0EF4-A119B55F6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940" y="1663065"/>
            <a:ext cx="10474325" cy="515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94471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LightSeedLeftStep">
      <a:dk1>
        <a:srgbClr val="000000"/>
      </a:dk1>
      <a:lt1>
        <a:srgbClr val="FFFFFF"/>
      </a:lt1>
      <a:dk2>
        <a:srgbClr val="243041"/>
      </a:dk2>
      <a:lt2>
        <a:srgbClr val="E8E8E2"/>
      </a:lt2>
      <a:accent1>
        <a:srgbClr val="9796C6"/>
      </a:accent1>
      <a:accent2>
        <a:srgbClr val="7F96BA"/>
      </a:accent2>
      <a:accent3>
        <a:srgbClr val="7DACB7"/>
      </a:accent3>
      <a:accent4>
        <a:srgbClr val="78AFA3"/>
      </a:accent4>
      <a:accent5>
        <a:srgbClr val="83AE92"/>
      </a:accent5>
      <a:accent6>
        <a:srgbClr val="7DB27A"/>
      </a:accent6>
      <a:hlink>
        <a:srgbClr val="848651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743</TotalTime>
  <Words>1341</Words>
  <Application>Microsoft Office PowerPoint</Application>
  <PresentationFormat>宽屏</PresentationFormat>
  <Paragraphs>169</Paragraphs>
  <Slides>42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1" baseType="lpstr">
      <vt:lpstr>AvenirNext LT Pro Medium</vt:lpstr>
      <vt:lpstr>Aptos</vt:lpstr>
      <vt:lpstr>Arial</vt:lpstr>
      <vt:lpstr>Arial Nova</vt:lpstr>
      <vt:lpstr>Calibri</vt:lpstr>
      <vt:lpstr>Cambria Math</vt:lpstr>
      <vt:lpstr>Gill Sans Nova</vt:lpstr>
      <vt:lpstr>Times New Roman</vt:lpstr>
      <vt:lpstr>ConfettiVTI</vt:lpstr>
      <vt:lpstr>数理统计分析 —数据处理步骤</vt:lpstr>
      <vt:lpstr>目录</vt:lpstr>
      <vt:lpstr>3.1 基本方法</vt:lpstr>
      <vt:lpstr>3.1 基本方法 3.1.1 基本函数</vt:lpstr>
      <vt:lpstr>3.1 基本方法 3.1.1 基本函数</vt:lpstr>
      <vt:lpstr>3.1 基本方法 3.1.2 自定义函数 function()</vt:lpstr>
      <vt:lpstr>3.1 基本方法 3.1.2 自定义函数 function()</vt:lpstr>
      <vt:lpstr>3.1 基本方法 3.1.2 自定义函数 function()</vt:lpstr>
      <vt:lpstr>3.1 基本方法 3.1.2 自定义函数 function()</vt:lpstr>
      <vt:lpstr>3.1 基本方法 3.1.2 自定义函数 function()</vt:lpstr>
      <vt:lpstr>3.1 基本方法 3.1.2 自定义函数 function()</vt:lpstr>
      <vt:lpstr>3.1 基本方法 3.1.3 控制语句</vt:lpstr>
      <vt:lpstr>3.1 基本方法 3.1.3 控制语句</vt:lpstr>
      <vt:lpstr>3.1 基本方法 3.1.3 控制语句</vt:lpstr>
      <vt:lpstr>3.2 数据选择</vt:lpstr>
      <vt:lpstr>3.2 数据选择</vt:lpstr>
      <vt:lpstr>3.2 数据选择 3.2.1 选取观测</vt:lpstr>
      <vt:lpstr>3.2 数据选择 3.2.1 选取观测</vt:lpstr>
      <vt:lpstr>3.2 数据选择 3.2.2 选取变量</vt:lpstr>
      <vt:lpstr>3.2 数据选择 3.2.2 选取变量</vt:lpstr>
      <vt:lpstr>3.2 数据选择 3.2.2 选取变量</vt:lpstr>
      <vt:lpstr>3.2 数据选择 3.2.3 选取观测与变量subset</vt:lpstr>
      <vt:lpstr>3.2 数据选择 3.2.4 剔除观测与变量</vt:lpstr>
      <vt:lpstr>3.3 数据转换 3.3.1 修改变量名names()</vt:lpstr>
      <vt:lpstr>3.3 数据转换 3.3.2 创建变量</vt:lpstr>
      <vt:lpstr>3.3 数据转换 3.3.2 创建变量</vt:lpstr>
      <vt:lpstr>3.3 数据转换 3.3.3 变量变换as.</vt:lpstr>
      <vt:lpstr>3.3 数据转换 3.3.3 变量变换as.</vt:lpstr>
      <vt:lpstr>3.3 数据转换 3.3.3 变量变换as.</vt:lpstr>
      <vt:lpstr>3.3 数据转换 3.3.4 重新编码cut()</vt:lpstr>
      <vt:lpstr>3.3 数据转换 3.3.4 重新编码cut()</vt:lpstr>
      <vt:lpstr>3.3 数据转换 3.3.4 重新编码cut()</vt:lpstr>
      <vt:lpstr>3.4 数据整理 3.4.1 数据集排序order()</vt:lpstr>
      <vt:lpstr>3.4 数据整理 3.4.1 数据集排序order()</vt:lpstr>
      <vt:lpstr>3.4 数据整理 3.4.2 数据集合并</vt:lpstr>
      <vt:lpstr>3.4 数据整理 3.4.2 数据集合并</vt:lpstr>
      <vt:lpstr>3.4 数据整理 3.4.2 数据集合并</vt:lpstr>
      <vt:lpstr>3.4 数据整理 3.4.3 缺失值处理</vt:lpstr>
      <vt:lpstr>3.4 数据整理 3.4.3 缺失值处理</vt:lpstr>
      <vt:lpstr>3.4 数据整理 3.4.3 缺失值处理</vt:lpstr>
      <vt:lpstr>小结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数理统计分析 —数据处理步骤</dc:title>
  <dc:creator>Deng, Yikai</dc:creator>
  <cp:lastModifiedBy>Lulu Gao</cp:lastModifiedBy>
  <cp:revision>179</cp:revision>
  <dcterms:created xsi:type="dcterms:W3CDTF">2024-07-30T16:25:16Z</dcterms:created>
  <dcterms:modified xsi:type="dcterms:W3CDTF">2024-12-09T08:00:52Z</dcterms:modified>
</cp:coreProperties>
</file>